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319" r:id="rId3"/>
    <p:sldId id="267" r:id="rId4"/>
    <p:sldId id="259" r:id="rId5"/>
    <p:sldId id="261" r:id="rId6"/>
    <p:sldId id="271" r:id="rId7"/>
    <p:sldId id="273" r:id="rId8"/>
    <p:sldId id="269" r:id="rId9"/>
    <p:sldId id="257" r:id="rId10"/>
    <p:sldId id="258" r:id="rId11"/>
    <p:sldId id="320" r:id="rId12"/>
    <p:sldId id="262" r:id="rId13"/>
    <p:sldId id="264" r:id="rId14"/>
    <p:sldId id="260" r:id="rId15"/>
    <p:sldId id="265" r:id="rId16"/>
    <p:sldId id="274" r:id="rId17"/>
    <p:sldId id="318" r:id="rId18"/>
    <p:sldId id="341" r:id="rId19"/>
    <p:sldId id="270" r:id="rId20"/>
    <p:sldId id="321" r:id="rId21"/>
    <p:sldId id="322" r:id="rId22"/>
    <p:sldId id="323" r:id="rId23"/>
    <p:sldId id="340"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41" autoAdjust="0"/>
  </p:normalViewPr>
  <p:slideViewPr>
    <p:cSldViewPr snapToGrid="0">
      <p:cViewPr varScale="1">
        <p:scale>
          <a:sx n="75" d="100"/>
          <a:sy n="75" d="100"/>
        </p:scale>
        <p:origin x="902" y="43"/>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2DFD516-2CBB-4364-A70B-8B7775CC9CC8}"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45D40132-7A03-4AE4-9C01-6039929C7896}">
      <dgm:prSet custT="1"/>
      <dgm:spPr/>
      <dgm:t>
        <a:bodyPr/>
        <a:lstStyle/>
        <a:p>
          <a:r>
            <a:rPr lang="lt-LT" sz="1400" dirty="0"/>
            <a:t>„</a:t>
          </a:r>
          <a:r>
            <a:rPr lang="lt-LT" sz="1400" b="0" i="0" dirty="0" err="1"/>
            <a:t>Skėmų</a:t>
          </a:r>
          <a:r>
            <a:rPr lang="lt-LT" sz="1400" b="0" i="0" dirty="0"/>
            <a:t> socialinės globos namuose už grotų bent dvi savaites buvo įkalintas vienutėje“.</a:t>
          </a:r>
          <a:endParaRPr lang="en-US" sz="1400" dirty="0"/>
        </a:p>
      </dgm:t>
    </dgm:pt>
    <dgm:pt modelId="{0274E5FF-BF63-48DC-8D22-C5676B37E4CE}" type="parTrans" cxnId="{BC51EFDE-F9DA-48E5-B611-A0A98F19102B}">
      <dgm:prSet/>
      <dgm:spPr/>
      <dgm:t>
        <a:bodyPr/>
        <a:lstStyle/>
        <a:p>
          <a:endParaRPr lang="en-US"/>
        </a:p>
      </dgm:t>
    </dgm:pt>
    <dgm:pt modelId="{6B12116F-C602-4AC6-9967-6A1F18EF8778}" type="sibTrans" cxnId="{BC51EFDE-F9DA-48E5-B611-A0A98F19102B}">
      <dgm:prSet/>
      <dgm:spPr/>
      <dgm:t>
        <a:bodyPr/>
        <a:lstStyle/>
        <a:p>
          <a:endParaRPr lang="en-US"/>
        </a:p>
      </dgm:t>
    </dgm:pt>
    <dgm:pt modelId="{DDBF2B1D-2B38-4FE5-9F5E-C0566F273341}">
      <dgm:prSet custT="1"/>
      <dgm:spPr/>
      <dgm:t>
        <a:bodyPr/>
        <a:lstStyle/>
        <a:p>
          <a:r>
            <a:rPr lang="lt-LT" sz="1400" b="0" i="0" dirty="0"/>
            <a:t>„</a:t>
          </a:r>
          <a:r>
            <a:rPr lang="lt-LT" sz="1400" dirty="0"/>
            <a:t>T</a:t>
          </a:r>
          <a:r>
            <a:rPr lang="lt-LT" sz="1400" b="0" i="0" dirty="0"/>
            <a:t>ai labai didelė įstaiga, labai daug sunkių ir skirtingų negalių asmenų“, – kalbėjo įstaigos vadovė.</a:t>
          </a:r>
          <a:endParaRPr lang="en-US" sz="1400" dirty="0"/>
        </a:p>
      </dgm:t>
    </dgm:pt>
    <dgm:pt modelId="{3906268D-1638-4419-8197-6E5FD5EA35DD}" type="parTrans" cxnId="{361E1A1F-65E8-4FB6-A8E2-159738843E3C}">
      <dgm:prSet/>
      <dgm:spPr/>
      <dgm:t>
        <a:bodyPr/>
        <a:lstStyle/>
        <a:p>
          <a:endParaRPr lang="en-US"/>
        </a:p>
      </dgm:t>
    </dgm:pt>
    <dgm:pt modelId="{552F7197-F8B1-4A35-AEFF-A9743BC10D34}" type="sibTrans" cxnId="{361E1A1F-65E8-4FB6-A8E2-159738843E3C}">
      <dgm:prSet/>
      <dgm:spPr/>
      <dgm:t>
        <a:bodyPr/>
        <a:lstStyle/>
        <a:p>
          <a:endParaRPr lang="en-US"/>
        </a:p>
      </dgm:t>
    </dgm:pt>
    <dgm:pt modelId="{1DF7E286-6192-4DBF-B048-06C20AB7BC98}">
      <dgm:prSet custT="1"/>
      <dgm:spPr/>
      <dgm:t>
        <a:bodyPr/>
        <a:lstStyle/>
        <a:p>
          <a:r>
            <a:rPr lang="lt-LT" sz="1400" dirty="0"/>
            <a:t>„Globos namų patalpos</a:t>
          </a:r>
          <a:r>
            <a:rPr lang="lt-LT" sz="1400" b="0" i="0" dirty="0"/>
            <a:t> nėra tinkamai pritaikyto žmonėms su judėjimo ir regos negalia, globotiniams neužtikrinamas privatumas atliekant higienos procedūras“.</a:t>
          </a:r>
          <a:endParaRPr lang="en-US" sz="1400" dirty="0"/>
        </a:p>
      </dgm:t>
    </dgm:pt>
    <dgm:pt modelId="{53A70FD0-0EDA-4866-8EBA-30E5B282E7C5}" type="parTrans" cxnId="{685EA1A6-15ED-4E27-9CDE-58B9B9AD22A9}">
      <dgm:prSet/>
      <dgm:spPr/>
      <dgm:t>
        <a:bodyPr/>
        <a:lstStyle/>
        <a:p>
          <a:endParaRPr lang="en-US"/>
        </a:p>
      </dgm:t>
    </dgm:pt>
    <dgm:pt modelId="{DA0F69AE-2945-455E-B604-5834F8B25526}" type="sibTrans" cxnId="{685EA1A6-15ED-4E27-9CDE-58B9B9AD22A9}">
      <dgm:prSet/>
      <dgm:spPr/>
      <dgm:t>
        <a:bodyPr/>
        <a:lstStyle/>
        <a:p>
          <a:endParaRPr lang="en-US"/>
        </a:p>
      </dgm:t>
    </dgm:pt>
    <dgm:pt modelId="{283DFF4D-DA0E-4424-95C3-E743D0A43581}">
      <dgm:prSet custT="1"/>
      <dgm:spPr/>
      <dgm:t>
        <a:bodyPr/>
        <a:lstStyle/>
        <a:p>
          <a:r>
            <a:rPr lang="lt-LT" sz="1400" dirty="0"/>
            <a:t>„G</a:t>
          </a:r>
          <a:r>
            <a:rPr lang="lt-LT" sz="1400" b="0" i="0" dirty="0"/>
            <a:t>lobos įstaigose yra fizinio suvaržymo priemonių, izoliavimo kambariai, nakčiai rakinami tiek skyriai, tiek kambariai“.</a:t>
          </a:r>
          <a:br>
            <a:rPr lang="lt-LT" sz="1400" dirty="0"/>
          </a:br>
          <a:br>
            <a:rPr lang="lt-LT" sz="1400" dirty="0"/>
          </a:br>
          <a:br>
            <a:rPr lang="lt-LT" sz="1000" dirty="0"/>
          </a:br>
          <a:endParaRPr lang="en-US" sz="1000" dirty="0"/>
        </a:p>
      </dgm:t>
    </dgm:pt>
    <dgm:pt modelId="{8040F9DE-B998-4243-8943-A77A442356BD}" type="parTrans" cxnId="{A39757AB-92E8-4DB6-8343-4253182D63FB}">
      <dgm:prSet/>
      <dgm:spPr/>
      <dgm:t>
        <a:bodyPr/>
        <a:lstStyle/>
        <a:p>
          <a:endParaRPr lang="en-US"/>
        </a:p>
      </dgm:t>
    </dgm:pt>
    <dgm:pt modelId="{934945EC-7CCC-4046-A749-7757D064F4BA}" type="sibTrans" cxnId="{A39757AB-92E8-4DB6-8343-4253182D63FB}">
      <dgm:prSet/>
      <dgm:spPr/>
      <dgm:t>
        <a:bodyPr/>
        <a:lstStyle/>
        <a:p>
          <a:endParaRPr lang="en-US"/>
        </a:p>
      </dgm:t>
    </dgm:pt>
    <dgm:pt modelId="{AB04E71E-933A-4D16-8404-21241B165325}" type="pres">
      <dgm:prSet presAssocID="{72DFD516-2CBB-4364-A70B-8B7775CC9CC8}" presName="diagram" presStyleCnt="0">
        <dgm:presLayoutVars>
          <dgm:dir/>
          <dgm:resizeHandles val="exact"/>
        </dgm:presLayoutVars>
      </dgm:prSet>
      <dgm:spPr/>
    </dgm:pt>
    <dgm:pt modelId="{BA9B4916-6D2C-416A-983C-65050101F801}" type="pres">
      <dgm:prSet presAssocID="{45D40132-7A03-4AE4-9C01-6039929C7896}" presName="node" presStyleLbl="node1" presStyleIdx="0" presStyleCnt="4">
        <dgm:presLayoutVars>
          <dgm:bulletEnabled val="1"/>
        </dgm:presLayoutVars>
      </dgm:prSet>
      <dgm:spPr/>
    </dgm:pt>
    <dgm:pt modelId="{9906FA0C-39AE-4239-A7E0-EBE42782A897}" type="pres">
      <dgm:prSet presAssocID="{6B12116F-C602-4AC6-9967-6A1F18EF8778}" presName="sibTrans" presStyleCnt="0"/>
      <dgm:spPr/>
    </dgm:pt>
    <dgm:pt modelId="{B83C9834-4C0E-4612-8F26-4544A77D5EE9}" type="pres">
      <dgm:prSet presAssocID="{DDBF2B1D-2B38-4FE5-9F5E-C0566F273341}" presName="node" presStyleLbl="node1" presStyleIdx="1" presStyleCnt="4">
        <dgm:presLayoutVars>
          <dgm:bulletEnabled val="1"/>
        </dgm:presLayoutVars>
      </dgm:prSet>
      <dgm:spPr/>
    </dgm:pt>
    <dgm:pt modelId="{9B436CBD-A42E-4F03-8235-7C253DA2FD4A}" type="pres">
      <dgm:prSet presAssocID="{552F7197-F8B1-4A35-AEFF-A9743BC10D34}" presName="sibTrans" presStyleCnt="0"/>
      <dgm:spPr/>
    </dgm:pt>
    <dgm:pt modelId="{9B066610-2DB5-412D-9279-E438499C8336}" type="pres">
      <dgm:prSet presAssocID="{1DF7E286-6192-4DBF-B048-06C20AB7BC98}" presName="node" presStyleLbl="node1" presStyleIdx="2" presStyleCnt="4" custScaleY="190355">
        <dgm:presLayoutVars>
          <dgm:bulletEnabled val="1"/>
        </dgm:presLayoutVars>
      </dgm:prSet>
      <dgm:spPr/>
    </dgm:pt>
    <dgm:pt modelId="{858A65BC-DE01-4E7D-BAC5-25EDF81A4EFC}" type="pres">
      <dgm:prSet presAssocID="{DA0F69AE-2945-455E-B604-5834F8B25526}" presName="sibTrans" presStyleCnt="0"/>
      <dgm:spPr/>
    </dgm:pt>
    <dgm:pt modelId="{F0FD594D-3C61-4186-9C5D-F9FA2A40DCB2}" type="pres">
      <dgm:prSet presAssocID="{283DFF4D-DA0E-4424-95C3-E743D0A43581}" presName="node" presStyleLbl="node1" presStyleIdx="3" presStyleCnt="4" custScaleY="193802">
        <dgm:presLayoutVars>
          <dgm:bulletEnabled val="1"/>
        </dgm:presLayoutVars>
      </dgm:prSet>
      <dgm:spPr/>
    </dgm:pt>
  </dgm:ptLst>
  <dgm:cxnLst>
    <dgm:cxn modelId="{361E1A1F-65E8-4FB6-A8E2-159738843E3C}" srcId="{72DFD516-2CBB-4364-A70B-8B7775CC9CC8}" destId="{DDBF2B1D-2B38-4FE5-9F5E-C0566F273341}" srcOrd="1" destOrd="0" parTransId="{3906268D-1638-4419-8197-6E5FD5EA35DD}" sibTransId="{552F7197-F8B1-4A35-AEFF-A9743BC10D34}"/>
    <dgm:cxn modelId="{685EA1A6-15ED-4E27-9CDE-58B9B9AD22A9}" srcId="{72DFD516-2CBB-4364-A70B-8B7775CC9CC8}" destId="{1DF7E286-6192-4DBF-B048-06C20AB7BC98}" srcOrd="2" destOrd="0" parTransId="{53A70FD0-0EDA-4866-8EBA-30E5B282E7C5}" sibTransId="{DA0F69AE-2945-455E-B604-5834F8B25526}"/>
    <dgm:cxn modelId="{A39757AB-92E8-4DB6-8343-4253182D63FB}" srcId="{72DFD516-2CBB-4364-A70B-8B7775CC9CC8}" destId="{283DFF4D-DA0E-4424-95C3-E743D0A43581}" srcOrd="3" destOrd="0" parTransId="{8040F9DE-B998-4243-8943-A77A442356BD}" sibTransId="{934945EC-7CCC-4046-A749-7757D064F4BA}"/>
    <dgm:cxn modelId="{BC992AC5-479A-486D-A376-26564FCA1AF6}" type="presOf" srcId="{DDBF2B1D-2B38-4FE5-9F5E-C0566F273341}" destId="{B83C9834-4C0E-4612-8F26-4544A77D5EE9}" srcOrd="0" destOrd="0" presId="urn:microsoft.com/office/officeart/2005/8/layout/default"/>
    <dgm:cxn modelId="{26F69CD3-CFD0-4071-B62D-621BB833D661}" type="presOf" srcId="{72DFD516-2CBB-4364-A70B-8B7775CC9CC8}" destId="{AB04E71E-933A-4D16-8404-21241B165325}" srcOrd="0" destOrd="0" presId="urn:microsoft.com/office/officeart/2005/8/layout/default"/>
    <dgm:cxn modelId="{BC51EFDE-F9DA-48E5-B611-A0A98F19102B}" srcId="{72DFD516-2CBB-4364-A70B-8B7775CC9CC8}" destId="{45D40132-7A03-4AE4-9C01-6039929C7896}" srcOrd="0" destOrd="0" parTransId="{0274E5FF-BF63-48DC-8D22-C5676B37E4CE}" sibTransId="{6B12116F-C602-4AC6-9967-6A1F18EF8778}"/>
    <dgm:cxn modelId="{F49489E0-0A70-4F84-BFD8-95BDDFCD9192}" type="presOf" srcId="{283DFF4D-DA0E-4424-95C3-E743D0A43581}" destId="{F0FD594D-3C61-4186-9C5D-F9FA2A40DCB2}" srcOrd="0" destOrd="0" presId="urn:microsoft.com/office/officeart/2005/8/layout/default"/>
    <dgm:cxn modelId="{A6437AE5-4557-421A-A18C-5DE38D0B557E}" type="presOf" srcId="{45D40132-7A03-4AE4-9C01-6039929C7896}" destId="{BA9B4916-6D2C-416A-983C-65050101F801}" srcOrd="0" destOrd="0" presId="urn:microsoft.com/office/officeart/2005/8/layout/default"/>
    <dgm:cxn modelId="{098C74EE-1B57-41A9-8A0F-448CFF6D1A09}" type="presOf" srcId="{1DF7E286-6192-4DBF-B048-06C20AB7BC98}" destId="{9B066610-2DB5-412D-9279-E438499C8336}" srcOrd="0" destOrd="0" presId="urn:microsoft.com/office/officeart/2005/8/layout/default"/>
    <dgm:cxn modelId="{A4F63F23-48B4-49A5-8764-64BD6E0BAF2C}" type="presParOf" srcId="{AB04E71E-933A-4D16-8404-21241B165325}" destId="{BA9B4916-6D2C-416A-983C-65050101F801}" srcOrd="0" destOrd="0" presId="urn:microsoft.com/office/officeart/2005/8/layout/default"/>
    <dgm:cxn modelId="{BD7054CC-5515-4866-AD44-31C0CB55290E}" type="presParOf" srcId="{AB04E71E-933A-4D16-8404-21241B165325}" destId="{9906FA0C-39AE-4239-A7E0-EBE42782A897}" srcOrd="1" destOrd="0" presId="urn:microsoft.com/office/officeart/2005/8/layout/default"/>
    <dgm:cxn modelId="{C547BAE0-AF48-4909-B4D5-A1758FD33D76}" type="presParOf" srcId="{AB04E71E-933A-4D16-8404-21241B165325}" destId="{B83C9834-4C0E-4612-8F26-4544A77D5EE9}" srcOrd="2" destOrd="0" presId="urn:microsoft.com/office/officeart/2005/8/layout/default"/>
    <dgm:cxn modelId="{9E21701F-42C5-4FF5-8BFB-7F2121EFCD10}" type="presParOf" srcId="{AB04E71E-933A-4D16-8404-21241B165325}" destId="{9B436CBD-A42E-4F03-8235-7C253DA2FD4A}" srcOrd="3" destOrd="0" presId="urn:microsoft.com/office/officeart/2005/8/layout/default"/>
    <dgm:cxn modelId="{CE1909A1-A277-4238-A8F8-41CD9776EB88}" type="presParOf" srcId="{AB04E71E-933A-4D16-8404-21241B165325}" destId="{9B066610-2DB5-412D-9279-E438499C8336}" srcOrd="4" destOrd="0" presId="urn:microsoft.com/office/officeart/2005/8/layout/default"/>
    <dgm:cxn modelId="{EE6A07AB-F18B-42EC-BCCB-63A3F6E77EC8}" type="presParOf" srcId="{AB04E71E-933A-4D16-8404-21241B165325}" destId="{858A65BC-DE01-4E7D-BAC5-25EDF81A4EFC}" srcOrd="5" destOrd="0" presId="urn:microsoft.com/office/officeart/2005/8/layout/default"/>
    <dgm:cxn modelId="{5E173FF9-0787-477D-84F2-2C573E8E2AA2}" type="presParOf" srcId="{AB04E71E-933A-4D16-8404-21241B165325}" destId="{F0FD594D-3C61-4186-9C5D-F9FA2A40DCB2}" srcOrd="6" destOrd="0" presId="urn:microsoft.com/office/officeart/2005/8/layout/defaul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9B4916-6D2C-416A-983C-65050101F801}">
      <dsp:nvSpPr>
        <dsp:cNvPr id="0" name=""/>
        <dsp:cNvSpPr/>
      </dsp:nvSpPr>
      <dsp:spPr>
        <a:xfrm>
          <a:off x="522" y="799669"/>
          <a:ext cx="2037575" cy="1222545"/>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lt-LT" sz="1400" kern="1200" dirty="0"/>
            <a:t>„</a:t>
          </a:r>
          <a:r>
            <a:rPr lang="lt-LT" sz="1400" b="0" i="0" kern="1200" dirty="0" err="1"/>
            <a:t>Skėmų</a:t>
          </a:r>
          <a:r>
            <a:rPr lang="lt-LT" sz="1400" b="0" i="0" kern="1200" dirty="0"/>
            <a:t> socialinės globos namuose už grotų bent dvi savaites buvo įkalintas vienutėje“.</a:t>
          </a:r>
          <a:endParaRPr lang="en-US" sz="1400" kern="1200" dirty="0"/>
        </a:p>
      </dsp:txBody>
      <dsp:txXfrm>
        <a:off x="522" y="799669"/>
        <a:ext cx="2037575" cy="1222545"/>
      </dsp:txXfrm>
    </dsp:sp>
    <dsp:sp modelId="{B83C9834-4C0E-4612-8F26-4544A77D5EE9}">
      <dsp:nvSpPr>
        <dsp:cNvPr id="0" name=""/>
        <dsp:cNvSpPr/>
      </dsp:nvSpPr>
      <dsp:spPr>
        <a:xfrm>
          <a:off x="2241855" y="799669"/>
          <a:ext cx="2037575" cy="1222545"/>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lt-LT" sz="1400" b="0" i="0" kern="1200" dirty="0"/>
            <a:t>„</a:t>
          </a:r>
          <a:r>
            <a:rPr lang="lt-LT" sz="1400" kern="1200" dirty="0"/>
            <a:t>T</a:t>
          </a:r>
          <a:r>
            <a:rPr lang="lt-LT" sz="1400" b="0" i="0" kern="1200" dirty="0"/>
            <a:t>ai labai didelė įstaiga, labai daug sunkių ir skirtingų negalių asmenų“, – kalbėjo įstaigos vadovė.</a:t>
          </a:r>
          <a:endParaRPr lang="en-US" sz="1400" kern="1200" dirty="0"/>
        </a:p>
      </dsp:txBody>
      <dsp:txXfrm>
        <a:off x="2241855" y="799669"/>
        <a:ext cx="2037575" cy="1222545"/>
      </dsp:txXfrm>
    </dsp:sp>
    <dsp:sp modelId="{9B066610-2DB5-412D-9279-E438499C8336}">
      <dsp:nvSpPr>
        <dsp:cNvPr id="0" name=""/>
        <dsp:cNvSpPr/>
      </dsp:nvSpPr>
      <dsp:spPr>
        <a:xfrm>
          <a:off x="522" y="2247043"/>
          <a:ext cx="2037575" cy="232717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lt-LT" sz="1400" kern="1200" dirty="0"/>
            <a:t>„Globos namų patalpos</a:t>
          </a:r>
          <a:r>
            <a:rPr lang="lt-LT" sz="1400" b="0" i="0" kern="1200" dirty="0"/>
            <a:t> nėra tinkamai pritaikyto žmonėms su judėjimo ir regos negalia, globotiniams neužtikrinamas privatumas atliekant higienos procedūras“.</a:t>
          </a:r>
          <a:endParaRPr lang="en-US" sz="1400" kern="1200" dirty="0"/>
        </a:p>
      </dsp:txBody>
      <dsp:txXfrm>
        <a:off x="522" y="2247043"/>
        <a:ext cx="2037575" cy="2327176"/>
      </dsp:txXfrm>
    </dsp:sp>
    <dsp:sp modelId="{F0FD594D-3C61-4186-9C5D-F9FA2A40DCB2}">
      <dsp:nvSpPr>
        <dsp:cNvPr id="0" name=""/>
        <dsp:cNvSpPr/>
      </dsp:nvSpPr>
      <dsp:spPr>
        <a:xfrm>
          <a:off x="2241855" y="2225972"/>
          <a:ext cx="2037575" cy="236931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lt-LT" sz="1400" kern="1200" dirty="0"/>
            <a:t>„G</a:t>
          </a:r>
          <a:r>
            <a:rPr lang="lt-LT" sz="1400" b="0" i="0" kern="1200" dirty="0"/>
            <a:t>lobos įstaigose yra fizinio suvaržymo priemonių, izoliavimo kambariai, nakčiai rakinami tiek skyriai, tiek kambariai“.</a:t>
          </a:r>
          <a:br>
            <a:rPr lang="lt-LT" sz="1400" kern="1200" dirty="0"/>
          </a:br>
          <a:br>
            <a:rPr lang="lt-LT" sz="1400" kern="1200" dirty="0"/>
          </a:br>
          <a:br>
            <a:rPr lang="lt-LT" sz="1000" kern="1200" dirty="0"/>
          </a:br>
          <a:endParaRPr lang="en-US" sz="1000" kern="1200" dirty="0"/>
        </a:p>
      </dsp:txBody>
      <dsp:txXfrm>
        <a:off x="2241855" y="2225972"/>
        <a:ext cx="2037575" cy="2369317"/>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7F33684-2796-4CD3-AC81-B1C06CD8E446}" type="datetimeFigureOut">
              <a:rPr lang="en-US" smtClean="0"/>
              <a:t>4/24/2024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5F1D62-C23E-4A13-B50C-7DF2CC9469C5}" type="slidenum">
              <a:rPr lang="en-US" smtClean="0"/>
              <a:t>‹#›</a:t>
            </a:fld>
            <a:endParaRPr lang="en-US"/>
          </a:p>
        </p:txBody>
      </p:sp>
    </p:spTree>
    <p:extLst>
      <p:ext uri="{BB962C8B-B14F-4D97-AF65-F5344CB8AC3E}">
        <p14:creationId xmlns:p14="http://schemas.microsoft.com/office/powerpoint/2010/main" val="7598661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a:t>Vaikų ir neįgaliųjų pertvarka, pagalba ir pasipriešinimas.</a:t>
            </a:r>
            <a:endParaRPr lang="en-US" dirty="0"/>
          </a:p>
        </p:txBody>
      </p:sp>
      <p:sp>
        <p:nvSpPr>
          <p:cNvPr id="4" name="Slide Number Placeholder 3"/>
          <p:cNvSpPr>
            <a:spLocks noGrp="1"/>
          </p:cNvSpPr>
          <p:nvPr>
            <p:ph type="sldNum" sz="quarter" idx="5"/>
          </p:nvPr>
        </p:nvSpPr>
        <p:spPr/>
        <p:txBody>
          <a:bodyPr/>
          <a:lstStyle/>
          <a:p>
            <a:fld id="{A05F1D62-C23E-4A13-B50C-7DF2CC9469C5}" type="slidenum">
              <a:rPr lang="en-US" smtClean="0"/>
              <a:t>2</a:t>
            </a:fld>
            <a:endParaRPr lang="en-US"/>
          </a:p>
        </p:txBody>
      </p:sp>
    </p:spTree>
    <p:extLst>
      <p:ext uri="{BB962C8B-B14F-4D97-AF65-F5344CB8AC3E}">
        <p14:creationId xmlns:p14="http://schemas.microsoft.com/office/powerpoint/2010/main" val="9921016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a:t>Ar norėtumėte, kad tai būtų Jūsų namai?</a:t>
            </a:r>
            <a:r>
              <a:rPr lang="lt-LT" sz="1800" dirty="0">
                <a:solidFill>
                  <a:srgbClr val="000000"/>
                </a:solidFill>
                <a:effectLst/>
                <a:latin typeface="Aptos Display" panose="020B0004020202020204" pitchFamily="34" charset="0"/>
                <a:ea typeface="Aptos" panose="020B0004020202020204" pitchFamily="34" charset="0"/>
                <a:cs typeface="Aldhabi" panose="01000000000000000000" pitchFamily="2" charset="-78"/>
              </a:rPr>
              <a:t> Lietuvoje iki šiol apie 6000 suaugusi</a:t>
            </a:r>
            <a:r>
              <a:rPr lang="lt-LT" sz="1800" dirty="0">
                <a:solidFill>
                  <a:srgbClr val="000000"/>
                </a:solidFill>
                <a:effectLst/>
                <a:latin typeface="Aptos Display" panose="020B0004020202020204" pitchFamily="34" charset="0"/>
                <a:ea typeface="Aptos" panose="020B0004020202020204" pitchFamily="34" charset="0"/>
                <a:cs typeface="Calibri" panose="020F0502020204030204" pitchFamily="34" charset="0"/>
              </a:rPr>
              <a:t>ų</a:t>
            </a:r>
            <a:r>
              <a:rPr lang="lt-LT" sz="1800" dirty="0">
                <a:solidFill>
                  <a:srgbClr val="000000"/>
                </a:solidFill>
                <a:effectLst/>
                <a:latin typeface="Aptos Display" panose="020B0004020202020204" pitchFamily="34" charset="0"/>
                <a:ea typeface="Aptos" panose="020B0004020202020204" pitchFamily="34" charset="0"/>
                <a:cs typeface="Aldhabi" panose="01000000000000000000" pitchFamily="2" charset="-78"/>
              </a:rPr>
              <a:t>j</a:t>
            </a:r>
            <a:r>
              <a:rPr lang="lt-LT" sz="1800" dirty="0">
                <a:solidFill>
                  <a:srgbClr val="000000"/>
                </a:solidFill>
                <a:effectLst/>
                <a:latin typeface="Aptos Display" panose="020B0004020202020204" pitchFamily="34" charset="0"/>
                <a:ea typeface="Aptos" panose="020B0004020202020204" pitchFamily="34" charset="0"/>
                <a:cs typeface="Calibri" panose="020F0502020204030204" pitchFamily="34" charset="0"/>
              </a:rPr>
              <a:t>ų</a:t>
            </a:r>
            <a:r>
              <a:rPr lang="lt-LT" sz="1800" dirty="0">
                <a:solidFill>
                  <a:srgbClr val="000000"/>
                </a:solidFill>
                <a:effectLst/>
                <a:latin typeface="Aptos Display" panose="020B0004020202020204" pitchFamily="34" charset="0"/>
                <a:ea typeface="Aptos" panose="020B0004020202020204" pitchFamily="34" charset="0"/>
                <a:cs typeface="Aldhabi" panose="01000000000000000000" pitchFamily="2" charset="-78"/>
              </a:rPr>
              <a:t> gyvena atskirtyje, socialin</a:t>
            </a:r>
            <a:r>
              <a:rPr lang="lt-LT" sz="1800" dirty="0">
                <a:solidFill>
                  <a:srgbClr val="000000"/>
                </a:solidFill>
                <a:effectLst/>
                <a:latin typeface="Aptos Display" panose="020B0004020202020204" pitchFamily="34" charset="0"/>
                <a:ea typeface="Aptos" panose="020B0004020202020204" pitchFamily="34" charset="0"/>
                <a:cs typeface="Calibri" panose="020F0502020204030204" pitchFamily="34" charset="0"/>
              </a:rPr>
              <a:t>ė</a:t>
            </a:r>
            <a:r>
              <a:rPr lang="lt-LT" sz="1800" dirty="0">
                <a:solidFill>
                  <a:srgbClr val="000000"/>
                </a:solidFill>
                <a:effectLst/>
                <a:latin typeface="Aptos Display" panose="020B0004020202020204" pitchFamily="34" charset="0"/>
                <a:ea typeface="Aptos" panose="020B0004020202020204" pitchFamily="34" charset="0"/>
                <a:cs typeface="Aldhabi" panose="01000000000000000000" pitchFamily="2" charset="-78"/>
              </a:rPr>
              <a:t>s globos namais pavadintose uždarose </a:t>
            </a:r>
            <a:r>
              <a:rPr lang="lt-LT" sz="1800" dirty="0">
                <a:solidFill>
                  <a:srgbClr val="000000"/>
                </a:solidFill>
                <a:effectLst/>
                <a:latin typeface="Aptos Display" panose="020B0004020202020204" pitchFamily="34" charset="0"/>
                <a:ea typeface="Aptos" panose="020B0004020202020204" pitchFamily="34" charset="0"/>
                <a:cs typeface="Calibri" panose="020F0502020204030204" pitchFamily="34" charset="0"/>
              </a:rPr>
              <a:t>į</a:t>
            </a:r>
            <a:r>
              <a:rPr lang="lt-LT" sz="1800" dirty="0">
                <a:solidFill>
                  <a:srgbClr val="000000"/>
                </a:solidFill>
                <a:effectLst/>
                <a:latin typeface="Aptos Display" panose="020B0004020202020204" pitchFamily="34" charset="0"/>
                <a:ea typeface="Aptos" panose="020B0004020202020204" pitchFamily="34" charset="0"/>
                <a:cs typeface="Aldhabi" panose="01000000000000000000" pitchFamily="2" charset="-78"/>
              </a:rPr>
              <a:t>staigose, iš j</a:t>
            </a:r>
            <a:r>
              <a:rPr lang="lt-LT" sz="1800" dirty="0">
                <a:solidFill>
                  <a:srgbClr val="000000"/>
                </a:solidFill>
                <a:effectLst/>
                <a:latin typeface="Aptos Display" panose="020B0004020202020204" pitchFamily="34" charset="0"/>
                <a:ea typeface="Aptos" panose="020B0004020202020204" pitchFamily="34" charset="0"/>
                <a:cs typeface="Calibri" panose="020F0502020204030204" pitchFamily="34" charset="0"/>
              </a:rPr>
              <a:t>ų</a:t>
            </a:r>
            <a:r>
              <a:rPr lang="lt-LT" sz="1800" dirty="0">
                <a:solidFill>
                  <a:srgbClr val="000000"/>
                </a:solidFill>
                <a:effectLst/>
                <a:latin typeface="Aptos Display" panose="020B0004020202020204" pitchFamily="34" charset="0"/>
                <a:ea typeface="Aptos" panose="020B0004020202020204" pitchFamily="34" charset="0"/>
                <a:cs typeface="Aldhabi" panose="01000000000000000000" pitchFamily="2" charset="-78"/>
              </a:rPr>
              <a:t> yra atimta teis</a:t>
            </a:r>
            <a:r>
              <a:rPr lang="lt-LT" sz="1800" dirty="0">
                <a:solidFill>
                  <a:srgbClr val="000000"/>
                </a:solidFill>
                <a:effectLst/>
                <a:latin typeface="Aptos Display" panose="020B0004020202020204" pitchFamily="34" charset="0"/>
                <a:ea typeface="Aptos" panose="020B0004020202020204" pitchFamily="34" charset="0"/>
                <a:cs typeface="Calibri" panose="020F0502020204030204" pitchFamily="34" charset="0"/>
              </a:rPr>
              <a:t>ė</a:t>
            </a:r>
            <a:r>
              <a:rPr lang="lt-LT" sz="1800" dirty="0">
                <a:solidFill>
                  <a:srgbClr val="000000"/>
                </a:solidFill>
                <a:effectLst/>
                <a:latin typeface="Aptos Display" panose="020B0004020202020204" pitchFamily="34" charset="0"/>
                <a:ea typeface="Aptos" panose="020B0004020202020204" pitchFamily="34" charset="0"/>
                <a:cs typeface="Aldhabi" panose="01000000000000000000" pitchFamily="2" charset="-78"/>
              </a:rPr>
              <a:t> gyventi bendruomen</a:t>
            </a:r>
            <a:r>
              <a:rPr lang="lt-LT" sz="1800" dirty="0">
                <a:solidFill>
                  <a:srgbClr val="000000"/>
                </a:solidFill>
                <a:effectLst/>
                <a:latin typeface="Aptos Display" panose="020B0004020202020204" pitchFamily="34" charset="0"/>
                <a:ea typeface="Aptos" panose="020B0004020202020204" pitchFamily="34" charset="0"/>
                <a:cs typeface="Calibri" panose="020F0502020204030204" pitchFamily="34" charset="0"/>
              </a:rPr>
              <a:t>ė</a:t>
            </a:r>
            <a:r>
              <a:rPr lang="lt-LT" sz="1800" dirty="0">
                <a:solidFill>
                  <a:srgbClr val="000000"/>
                </a:solidFill>
                <a:effectLst/>
                <a:latin typeface="Aptos Display" panose="020B0004020202020204" pitchFamily="34" charset="0"/>
                <a:ea typeface="Aptos" panose="020B0004020202020204" pitchFamily="34" charset="0"/>
                <a:cs typeface="Aldhabi" panose="01000000000000000000" pitchFamily="2" charset="-78"/>
              </a:rPr>
              <a:t>je, b</a:t>
            </a:r>
            <a:r>
              <a:rPr lang="lt-LT" sz="1800" dirty="0">
                <a:solidFill>
                  <a:srgbClr val="000000"/>
                </a:solidFill>
                <a:effectLst/>
                <a:latin typeface="Aptos Display" panose="020B0004020202020204" pitchFamily="34" charset="0"/>
                <a:ea typeface="Aptos" panose="020B0004020202020204" pitchFamily="34" charset="0"/>
                <a:cs typeface="Calibri" panose="020F0502020204030204" pitchFamily="34" charset="0"/>
              </a:rPr>
              <a:t>ū</a:t>
            </a:r>
            <a:r>
              <a:rPr lang="lt-LT" sz="1800" dirty="0">
                <a:solidFill>
                  <a:srgbClr val="000000"/>
                </a:solidFill>
                <a:effectLst/>
                <a:latin typeface="Aptos Display" panose="020B0004020202020204" pitchFamily="34" charset="0"/>
                <a:ea typeface="Aptos" panose="020B0004020202020204" pitchFamily="34" charset="0"/>
                <a:cs typeface="Aldhabi" panose="01000000000000000000" pitchFamily="2" charset="-78"/>
              </a:rPr>
              <a:t>ti pilnaver</a:t>
            </a:r>
            <a:r>
              <a:rPr lang="lt-LT" sz="1800" dirty="0">
                <a:solidFill>
                  <a:srgbClr val="000000"/>
                </a:solidFill>
                <a:effectLst/>
                <a:latin typeface="Aptos Display" panose="020B0004020202020204" pitchFamily="34" charset="0"/>
                <a:ea typeface="Aptos" panose="020B0004020202020204" pitchFamily="34" charset="0"/>
                <a:cs typeface="Calibri" panose="020F0502020204030204" pitchFamily="34" charset="0"/>
              </a:rPr>
              <a:t>č</a:t>
            </a:r>
            <a:r>
              <a:rPr lang="lt-LT" sz="1800" dirty="0">
                <a:solidFill>
                  <a:srgbClr val="000000"/>
                </a:solidFill>
                <a:effectLst/>
                <a:latin typeface="Aptos Display" panose="020B0004020202020204" pitchFamily="34" charset="0"/>
                <a:ea typeface="Aptos" panose="020B0004020202020204" pitchFamily="34" charset="0"/>
                <a:cs typeface="Aldhabi" panose="01000000000000000000" pitchFamily="2" charset="-78"/>
              </a:rPr>
              <a:t>iais visuomen</a:t>
            </a:r>
            <a:r>
              <a:rPr lang="lt-LT" sz="1800" dirty="0">
                <a:solidFill>
                  <a:srgbClr val="000000"/>
                </a:solidFill>
                <a:effectLst/>
                <a:latin typeface="Aptos Display" panose="020B0004020202020204" pitchFamily="34" charset="0"/>
                <a:ea typeface="Aptos" panose="020B0004020202020204" pitchFamily="34" charset="0"/>
                <a:cs typeface="Calibri" panose="020F0502020204030204" pitchFamily="34" charset="0"/>
              </a:rPr>
              <a:t>ė</a:t>
            </a:r>
            <a:r>
              <a:rPr lang="lt-LT" sz="1800" dirty="0">
                <a:solidFill>
                  <a:srgbClr val="000000"/>
                </a:solidFill>
                <a:effectLst/>
                <a:latin typeface="Aptos Display" panose="020B0004020202020204" pitchFamily="34" charset="0"/>
                <a:ea typeface="Aptos" panose="020B0004020202020204" pitchFamily="34" charset="0"/>
                <a:cs typeface="Aldhabi" panose="01000000000000000000" pitchFamily="2" charset="-78"/>
              </a:rPr>
              <a:t>s nariais, tur</a:t>
            </a:r>
            <a:r>
              <a:rPr lang="lt-LT" sz="1800" dirty="0">
                <a:solidFill>
                  <a:srgbClr val="000000"/>
                </a:solidFill>
                <a:effectLst/>
                <a:latin typeface="Aptos Display" panose="020B0004020202020204" pitchFamily="34" charset="0"/>
                <a:ea typeface="Aptos" panose="020B0004020202020204" pitchFamily="34" charset="0"/>
                <a:cs typeface="Calibri" panose="020F0502020204030204" pitchFamily="34" charset="0"/>
              </a:rPr>
              <a:t>ė</a:t>
            </a:r>
            <a:r>
              <a:rPr lang="lt-LT" sz="1800" dirty="0">
                <a:solidFill>
                  <a:srgbClr val="000000"/>
                </a:solidFill>
                <a:effectLst/>
                <a:latin typeface="Aptos Display" panose="020B0004020202020204" pitchFamily="34" charset="0"/>
                <a:ea typeface="Aptos" panose="020B0004020202020204" pitchFamily="34" charset="0"/>
                <a:cs typeface="Aldhabi" panose="01000000000000000000" pitchFamily="2" charset="-78"/>
              </a:rPr>
              <a:t>ti geresn</a:t>
            </a:r>
            <a:r>
              <a:rPr lang="lt-LT" sz="1800" dirty="0">
                <a:solidFill>
                  <a:srgbClr val="000000"/>
                </a:solidFill>
                <a:effectLst/>
                <a:latin typeface="Aptos Display" panose="020B0004020202020204" pitchFamily="34" charset="0"/>
                <a:ea typeface="Aptos" panose="020B0004020202020204" pitchFamily="34" charset="0"/>
                <a:cs typeface="Calibri" panose="020F0502020204030204" pitchFamily="34" charset="0"/>
              </a:rPr>
              <a:t>ę</a:t>
            </a:r>
            <a:r>
              <a:rPr lang="lt-LT" sz="1800" dirty="0">
                <a:solidFill>
                  <a:srgbClr val="000000"/>
                </a:solidFill>
                <a:effectLst/>
                <a:latin typeface="Aptos Display" panose="020B0004020202020204" pitchFamily="34" charset="0"/>
                <a:ea typeface="Aptos" panose="020B0004020202020204" pitchFamily="34" charset="0"/>
                <a:cs typeface="Aldhabi" panose="01000000000000000000" pitchFamily="2" charset="-78"/>
              </a:rPr>
              <a:t> gyvenimo kokyb</a:t>
            </a:r>
            <a:r>
              <a:rPr lang="lt-LT" sz="1800" dirty="0">
                <a:solidFill>
                  <a:srgbClr val="000000"/>
                </a:solidFill>
                <a:effectLst/>
                <a:latin typeface="Aptos Display" panose="020B0004020202020204" pitchFamily="34" charset="0"/>
                <a:ea typeface="Aptos" panose="020B0004020202020204" pitchFamily="34" charset="0"/>
                <a:cs typeface="Calibri" panose="020F0502020204030204" pitchFamily="34" charset="0"/>
              </a:rPr>
              <a:t>ę</a:t>
            </a:r>
            <a:r>
              <a:rPr lang="lt-LT" sz="1800" dirty="0">
                <a:solidFill>
                  <a:srgbClr val="000000"/>
                </a:solidFill>
                <a:effectLst/>
                <a:latin typeface="Aptos Display" panose="020B0004020202020204" pitchFamily="34" charset="0"/>
                <a:ea typeface="Aptos" panose="020B0004020202020204" pitchFamily="34" charset="0"/>
                <a:cs typeface="Aldhabi" panose="01000000000000000000" pitchFamily="2" charset="-78"/>
              </a:rPr>
              <a:t>. Tai yra </a:t>
            </a:r>
            <a:r>
              <a:rPr lang="lt-LT" sz="1800" dirty="0">
                <a:solidFill>
                  <a:srgbClr val="000000"/>
                </a:solidFill>
                <a:effectLst/>
                <a:latin typeface="Aptos Display" panose="020B0004020202020204" pitchFamily="34" charset="0"/>
                <a:ea typeface="Aptos" panose="020B0004020202020204" pitchFamily="34" charset="0"/>
                <a:cs typeface="Calibri" panose="020F0502020204030204" pitchFamily="34" charset="0"/>
              </a:rPr>
              <a:t>į</a:t>
            </a:r>
            <a:r>
              <a:rPr lang="lt-LT" sz="1800" dirty="0">
                <a:solidFill>
                  <a:srgbClr val="000000"/>
                </a:solidFill>
                <a:effectLst/>
                <a:latin typeface="Aptos Display" panose="020B0004020202020204" pitchFamily="34" charset="0"/>
                <a:ea typeface="Aptos" panose="020B0004020202020204" pitchFamily="34" charset="0"/>
                <a:cs typeface="Aldhabi" panose="01000000000000000000" pitchFamily="2" charset="-78"/>
              </a:rPr>
              <a:t>staigos, kuri</a:t>
            </a:r>
            <a:r>
              <a:rPr lang="lt-LT" sz="1800" dirty="0">
                <a:solidFill>
                  <a:srgbClr val="000000"/>
                </a:solidFill>
                <a:effectLst/>
                <a:latin typeface="Aptos Display" panose="020B0004020202020204" pitchFamily="34" charset="0"/>
                <a:ea typeface="Aptos" panose="020B0004020202020204" pitchFamily="34" charset="0"/>
                <a:cs typeface="Calibri" panose="020F0502020204030204" pitchFamily="34" charset="0"/>
              </a:rPr>
              <a:t>ų</a:t>
            </a:r>
            <a:r>
              <a:rPr lang="lt-LT" sz="1800" dirty="0">
                <a:solidFill>
                  <a:srgbClr val="000000"/>
                </a:solidFill>
                <a:effectLst/>
                <a:latin typeface="Aptos Display" panose="020B0004020202020204" pitchFamily="34" charset="0"/>
                <a:ea typeface="Aptos" panose="020B0004020202020204" pitchFamily="34" charset="0"/>
                <a:cs typeface="Aldhabi" panose="01000000000000000000" pitchFamily="2" charset="-78"/>
              </a:rPr>
              <a:t> pavadinimai buvo pakeisti ir kuri</a:t>
            </a:r>
            <a:r>
              <a:rPr lang="lt-LT" sz="1800" dirty="0">
                <a:solidFill>
                  <a:srgbClr val="000000"/>
                </a:solidFill>
                <a:effectLst/>
                <a:latin typeface="Aptos Display" panose="020B0004020202020204" pitchFamily="34" charset="0"/>
                <a:ea typeface="Aptos" panose="020B0004020202020204" pitchFamily="34" charset="0"/>
                <a:cs typeface="Calibri" panose="020F0502020204030204" pitchFamily="34" charset="0"/>
              </a:rPr>
              <a:t>ų</a:t>
            </a:r>
            <a:r>
              <a:rPr lang="lt-LT" sz="1800" dirty="0">
                <a:solidFill>
                  <a:srgbClr val="000000"/>
                </a:solidFill>
                <a:effectLst/>
                <a:latin typeface="Aptos Display" panose="020B0004020202020204" pitchFamily="34" charset="0"/>
                <a:ea typeface="Aptos" panose="020B0004020202020204" pitchFamily="34" charset="0"/>
                <a:cs typeface="Aldhabi" panose="01000000000000000000" pitchFamily="2" charset="-78"/>
              </a:rPr>
              <a:t> patalpos buvo renovuotos. </a:t>
            </a:r>
            <a:endParaRPr lang="en-US" dirty="0"/>
          </a:p>
        </p:txBody>
      </p:sp>
      <p:sp>
        <p:nvSpPr>
          <p:cNvPr id="4" name="Slide Number Placeholder 3"/>
          <p:cNvSpPr>
            <a:spLocks noGrp="1"/>
          </p:cNvSpPr>
          <p:nvPr>
            <p:ph type="sldNum" sz="quarter" idx="5"/>
          </p:nvPr>
        </p:nvSpPr>
        <p:spPr/>
        <p:txBody>
          <a:bodyPr/>
          <a:lstStyle/>
          <a:p>
            <a:fld id="{A05F1D62-C23E-4A13-B50C-7DF2CC9469C5}" type="slidenum">
              <a:rPr lang="en-US" smtClean="0"/>
              <a:t>3</a:t>
            </a:fld>
            <a:endParaRPr lang="en-US"/>
          </a:p>
        </p:txBody>
      </p:sp>
    </p:spTree>
    <p:extLst>
      <p:ext uri="{BB962C8B-B14F-4D97-AF65-F5344CB8AC3E}">
        <p14:creationId xmlns:p14="http://schemas.microsoft.com/office/powerpoint/2010/main" val="28198655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5F78D-AF9F-306F-0FB7-451483060DB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DD344EE-1710-920F-C98B-A7C894D9D18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EF09CBF-7FF7-A5AE-A167-DA07EBAA1FE1}"/>
              </a:ext>
            </a:extLst>
          </p:cNvPr>
          <p:cNvSpPr>
            <a:spLocks noGrp="1"/>
          </p:cNvSpPr>
          <p:nvPr>
            <p:ph type="dt" sz="half" idx="10"/>
          </p:nvPr>
        </p:nvSpPr>
        <p:spPr/>
        <p:txBody>
          <a:bodyPr/>
          <a:lstStyle/>
          <a:p>
            <a:fld id="{A3B733E8-FCB4-4DA5-BFCC-3DA1AB3214A5}" type="datetimeFigureOut">
              <a:rPr lang="en-US" smtClean="0"/>
              <a:t>4/23/2024</a:t>
            </a:fld>
            <a:endParaRPr lang="en-US"/>
          </a:p>
        </p:txBody>
      </p:sp>
      <p:sp>
        <p:nvSpPr>
          <p:cNvPr id="5" name="Footer Placeholder 4">
            <a:extLst>
              <a:ext uri="{FF2B5EF4-FFF2-40B4-BE49-F238E27FC236}">
                <a16:creationId xmlns:a16="http://schemas.microsoft.com/office/drawing/2014/main" id="{A0E1A220-2991-DC9C-1799-A36E4BFCE3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1F5CF2-E399-57DE-3218-2F44CF6A4DC2}"/>
              </a:ext>
            </a:extLst>
          </p:cNvPr>
          <p:cNvSpPr>
            <a:spLocks noGrp="1"/>
          </p:cNvSpPr>
          <p:nvPr>
            <p:ph type="sldNum" sz="quarter" idx="12"/>
          </p:nvPr>
        </p:nvSpPr>
        <p:spPr/>
        <p:txBody>
          <a:bodyPr/>
          <a:lstStyle/>
          <a:p>
            <a:fld id="{1264C71C-2BD4-4E27-AD5D-429CF7D93DC5}" type="slidenum">
              <a:rPr lang="en-US" smtClean="0"/>
              <a:t>‹#›</a:t>
            </a:fld>
            <a:endParaRPr lang="en-US"/>
          </a:p>
        </p:txBody>
      </p:sp>
    </p:spTree>
    <p:extLst>
      <p:ext uri="{BB962C8B-B14F-4D97-AF65-F5344CB8AC3E}">
        <p14:creationId xmlns:p14="http://schemas.microsoft.com/office/powerpoint/2010/main" val="37203211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01C63-DF1B-84A7-9FB0-5D97AEF1C14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7E319E-A946-5210-969F-B01F303C7BC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27B909F-6260-EE84-0ACF-2EB722A361C3}"/>
              </a:ext>
            </a:extLst>
          </p:cNvPr>
          <p:cNvSpPr>
            <a:spLocks noGrp="1"/>
          </p:cNvSpPr>
          <p:nvPr>
            <p:ph type="dt" sz="half" idx="10"/>
          </p:nvPr>
        </p:nvSpPr>
        <p:spPr/>
        <p:txBody>
          <a:bodyPr/>
          <a:lstStyle/>
          <a:p>
            <a:fld id="{A3B733E8-FCB4-4DA5-BFCC-3DA1AB3214A5}" type="datetimeFigureOut">
              <a:rPr lang="en-US" smtClean="0"/>
              <a:t>4/23/2024</a:t>
            </a:fld>
            <a:endParaRPr lang="en-US"/>
          </a:p>
        </p:txBody>
      </p:sp>
      <p:sp>
        <p:nvSpPr>
          <p:cNvPr id="5" name="Footer Placeholder 4">
            <a:extLst>
              <a:ext uri="{FF2B5EF4-FFF2-40B4-BE49-F238E27FC236}">
                <a16:creationId xmlns:a16="http://schemas.microsoft.com/office/drawing/2014/main" id="{0372840E-1D13-B6A0-9386-895AE9F93B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674696-102D-D547-E519-850FE127000C}"/>
              </a:ext>
            </a:extLst>
          </p:cNvPr>
          <p:cNvSpPr>
            <a:spLocks noGrp="1"/>
          </p:cNvSpPr>
          <p:nvPr>
            <p:ph type="sldNum" sz="quarter" idx="12"/>
          </p:nvPr>
        </p:nvSpPr>
        <p:spPr/>
        <p:txBody>
          <a:bodyPr/>
          <a:lstStyle/>
          <a:p>
            <a:fld id="{1264C71C-2BD4-4E27-AD5D-429CF7D93DC5}" type="slidenum">
              <a:rPr lang="en-US" smtClean="0"/>
              <a:t>‹#›</a:t>
            </a:fld>
            <a:endParaRPr lang="en-US"/>
          </a:p>
        </p:txBody>
      </p:sp>
    </p:spTree>
    <p:extLst>
      <p:ext uri="{BB962C8B-B14F-4D97-AF65-F5344CB8AC3E}">
        <p14:creationId xmlns:p14="http://schemas.microsoft.com/office/powerpoint/2010/main" val="5049002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CBD3F-1224-4F71-C7CF-17A037DA295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3CAAE0C-034E-C7DE-1BF5-20150CFF4A9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A28A28E-E69F-C486-5686-F46C40CCAAF0}"/>
              </a:ext>
            </a:extLst>
          </p:cNvPr>
          <p:cNvSpPr>
            <a:spLocks noGrp="1"/>
          </p:cNvSpPr>
          <p:nvPr>
            <p:ph type="dt" sz="half" idx="10"/>
          </p:nvPr>
        </p:nvSpPr>
        <p:spPr/>
        <p:txBody>
          <a:bodyPr/>
          <a:lstStyle/>
          <a:p>
            <a:fld id="{A3B733E8-FCB4-4DA5-BFCC-3DA1AB3214A5}" type="datetimeFigureOut">
              <a:rPr lang="en-US" smtClean="0"/>
              <a:t>4/23/2024</a:t>
            </a:fld>
            <a:endParaRPr lang="en-US"/>
          </a:p>
        </p:txBody>
      </p:sp>
      <p:sp>
        <p:nvSpPr>
          <p:cNvPr id="5" name="Footer Placeholder 4">
            <a:extLst>
              <a:ext uri="{FF2B5EF4-FFF2-40B4-BE49-F238E27FC236}">
                <a16:creationId xmlns:a16="http://schemas.microsoft.com/office/drawing/2014/main" id="{4A7225F7-60A6-63BE-0D37-81667068AD2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B175F5-6F79-97C4-ACAB-110B2402DA4F}"/>
              </a:ext>
            </a:extLst>
          </p:cNvPr>
          <p:cNvSpPr>
            <a:spLocks noGrp="1"/>
          </p:cNvSpPr>
          <p:nvPr>
            <p:ph type="sldNum" sz="quarter" idx="12"/>
          </p:nvPr>
        </p:nvSpPr>
        <p:spPr/>
        <p:txBody>
          <a:bodyPr/>
          <a:lstStyle/>
          <a:p>
            <a:fld id="{1264C71C-2BD4-4E27-AD5D-429CF7D93DC5}" type="slidenum">
              <a:rPr lang="en-US" smtClean="0"/>
              <a:t>‹#›</a:t>
            </a:fld>
            <a:endParaRPr lang="en-US"/>
          </a:p>
        </p:txBody>
      </p:sp>
    </p:spTree>
    <p:extLst>
      <p:ext uri="{BB962C8B-B14F-4D97-AF65-F5344CB8AC3E}">
        <p14:creationId xmlns:p14="http://schemas.microsoft.com/office/powerpoint/2010/main" val="21943955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91003-8264-CEF1-6112-5F87F149548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7B96FB4-724A-69EE-233B-4E353CA30BA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4707C5-C305-C726-7AE7-59849A65BDE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079C151-EDBE-EC29-4BCB-3AE9DA478671}"/>
              </a:ext>
            </a:extLst>
          </p:cNvPr>
          <p:cNvSpPr>
            <a:spLocks noGrp="1"/>
          </p:cNvSpPr>
          <p:nvPr>
            <p:ph type="dt" sz="half" idx="10"/>
          </p:nvPr>
        </p:nvSpPr>
        <p:spPr/>
        <p:txBody>
          <a:bodyPr/>
          <a:lstStyle/>
          <a:p>
            <a:fld id="{A3B733E8-FCB4-4DA5-BFCC-3DA1AB3214A5}" type="datetimeFigureOut">
              <a:rPr lang="en-US" smtClean="0"/>
              <a:t>4/23/2024</a:t>
            </a:fld>
            <a:endParaRPr lang="en-US"/>
          </a:p>
        </p:txBody>
      </p:sp>
      <p:sp>
        <p:nvSpPr>
          <p:cNvPr id="6" name="Footer Placeholder 5">
            <a:extLst>
              <a:ext uri="{FF2B5EF4-FFF2-40B4-BE49-F238E27FC236}">
                <a16:creationId xmlns:a16="http://schemas.microsoft.com/office/drawing/2014/main" id="{0443EBE2-708A-E991-7D80-495A097A01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1CC6E20-5B72-6A5B-915E-7C461615CF2C}"/>
              </a:ext>
            </a:extLst>
          </p:cNvPr>
          <p:cNvSpPr>
            <a:spLocks noGrp="1"/>
          </p:cNvSpPr>
          <p:nvPr>
            <p:ph type="sldNum" sz="quarter" idx="12"/>
          </p:nvPr>
        </p:nvSpPr>
        <p:spPr/>
        <p:txBody>
          <a:bodyPr/>
          <a:lstStyle/>
          <a:p>
            <a:fld id="{1264C71C-2BD4-4E27-AD5D-429CF7D93DC5}" type="slidenum">
              <a:rPr lang="en-US" smtClean="0"/>
              <a:t>‹#›</a:t>
            </a:fld>
            <a:endParaRPr lang="en-US"/>
          </a:p>
        </p:txBody>
      </p:sp>
    </p:spTree>
    <p:extLst>
      <p:ext uri="{BB962C8B-B14F-4D97-AF65-F5344CB8AC3E}">
        <p14:creationId xmlns:p14="http://schemas.microsoft.com/office/powerpoint/2010/main" val="35934638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C3E95-66A5-E439-90C9-F64FA70D9DF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5691139-ED55-1C93-0ED4-13DBA371B88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D22541C-7980-4552-0043-0FF383C5AA4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3983C20-DE61-B9AB-CCD8-E1EFB5308BC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2F05CCE-1E85-E358-A236-8E1716869AA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AA4DEE7-BA28-B183-06EA-2543541B5899}"/>
              </a:ext>
            </a:extLst>
          </p:cNvPr>
          <p:cNvSpPr>
            <a:spLocks noGrp="1"/>
          </p:cNvSpPr>
          <p:nvPr>
            <p:ph type="dt" sz="half" idx="10"/>
          </p:nvPr>
        </p:nvSpPr>
        <p:spPr/>
        <p:txBody>
          <a:bodyPr/>
          <a:lstStyle/>
          <a:p>
            <a:fld id="{A3B733E8-FCB4-4DA5-BFCC-3DA1AB3214A5}" type="datetimeFigureOut">
              <a:rPr lang="en-US" smtClean="0"/>
              <a:t>4/23/2024</a:t>
            </a:fld>
            <a:endParaRPr lang="en-US"/>
          </a:p>
        </p:txBody>
      </p:sp>
      <p:sp>
        <p:nvSpPr>
          <p:cNvPr id="8" name="Footer Placeholder 7">
            <a:extLst>
              <a:ext uri="{FF2B5EF4-FFF2-40B4-BE49-F238E27FC236}">
                <a16:creationId xmlns:a16="http://schemas.microsoft.com/office/drawing/2014/main" id="{242612DC-E833-25B1-6A22-ACF544794C7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3884B08-E2C2-0CED-DA4D-EDB3081BB594}"/>
              </a:ext>
            </a:extLst>
          </p:cNvPr>
          <p:cNvSpPr>
            <a:spLocks noGrp="1"/>
          </p:cNvSpPr>
          <p:nvPr>
            <p:ph type="sldNum" sz="quarter" idx="12"/>
          </p:nvPr>
        </p:nvSpPr>
        <p:spPr/>
        <p:txBody>
          <a:bodyPr/>
          <a:lstStyle/>
          <a:p>
            <a:fld id="{1264C71C-2BD4-4E27-AD5D-429CF7D93DC5}" type="slidenum">
              <a:rPr lang="en-US" smtClean="0"/>
              <a:t>‹#›</a:t>
            </a:fld>
            <a:endParaRPr lang="en-US"/>
          </a:p>
        </p:txBody>
      </p:sp>
    </p:spTree>
    <p:extLst>
      <p:ext uri="{BB962C8B-B14F-4D97-AF65-F5344CB8AC3E}">
        <p14:creationId xmlns:p14="http://schemas.microsoft.com/office/powerpoint/2010/main" val="20397322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4A5F8-4267-0411-4102-8E39F0CA082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59DD7EE-5806-EA07-F7E9-FE8439F98AF1}"/>
              </a:ext>
            </a:extLst>
          </p:cNvPr>
          <p:cNvSpPr>
            <a:spLocks noGrp="1"/>
          </p:cNvSpPr>
          <p:nvPr>
            <p:ph type="dt" sz="half" idx="10"/>
          </p:nvPr>
        </p:nvSpPr>
        <p:spPr/>
        <p:txBody>
          <a:bodyPr/>
          <a:lstStyle/>
          <a:p>
            <a:fld id="{A3B733E8-FCB4-4DA5-BFCC-3DA1AB3214A5}" type="datetimeFigureOut">
              <a:rPr lang="en-US" smtClean="0"/>
              <a:t>4/23/2024</a:t>
            </a:fld>
            <a:endParaRPr lang="en-US"/>
          </a:p>
        </p:txBody>
      </p:sp>
      <p:sp>
        <p:nvSpPr>
          <p:cNvPr id="4" name="Footer Placeholder 3">
            <a:extLst>
              <a:ext uri="{FF2B5EF4-FFF2-40B4-BE49-F238E27FC236}">
                <a16:creationId xmlns:a16="http://schemas.microsoft.com/office/drawing/2014/main" id="{FF00ECF8-034D-FD0A-AF20-A3E666CD52C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44DC31E-6F8D-0141-C70B-53830CD6DBD0}"/>
              </a:ext>
            </a:extLst>
          </p:cNvPr>
          <p:cNvSpPr>
            <a:spLocks noGrp="1"/>
          </p:cNvSpPr>
          <p:nvPr>
            <p:ph type="sldNum" sz="quarter" idx="12"/>
          </p:nvPr>
        </p:nvSpPr>
        <p:spPr/>
        <p:txBody>
          <a:bodyPr/>
          <a:lstStyle/>
          <a:p>
            <a:fld id="{1264C71C-2BD4-4E27-AD5D-429CF7D93DC5}" type="slidenum">
              <a:rPr lang="en-US" smtClean="0"/>
              <a:t>‹#›</a:t>
            </a:fld>
            <a:endParaRPr lang="en-US"/>
          </a:p>
        </p:txBody>
      </p:sp>
    </p:spTree>
    <p:extLst>
      <p:ext uri="{BB962C8B-B14F-4D97-AF65-F5344CB8AC3E}">
        <p14:creationId xmlns:p14="http://schemas.microsoft.com/office/powerpoint/2010/main" val="10698263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1A0E7D5-9E46-D79B-B2C7-114964CB60E2}"/>
              </a:ext>
            </a:extLst>
          </p:cNvPr>
          <p:cNvSpPr>
            <a:spLocks noGrp="1"/>
          </p:cNvSpPr>
          <p:nvPr>
            <p:ph type="dt" sz="half" idx="10"/>
          </p:nvPr>
        </p:nvSpPr>
        <p:spPr/>
        <p:txBody>
          <a:bodyPr/>
          <a:lstStyle/>
          <a:p>
            <a:fld id="{A3B733E8-FCB4-4DA5-BFCC-3DA1AB3214A5}" type="datetimeFigureOut">
              <a:rPr lang="en-US" smtClean="0"/>
              <a:t>4/23/2024</a:t>
            </a:fld>
            <a:endParaRPr lang="en-US"/>
          </a:p>
        </p:txBody>
      </p:sp>
      <p:sp>
        <p:nvSpPr>
          <p:cNvPr id="3" name="Footer Placeholder 2">
            <a:extLst>
              <a:ext uri="{FF2B5EF4-FFF2-40B4-BE49-F238E27FC236}">
                <a16:creationId xmlns:a16="http://schemas.microsoft.com/office/drawing/2014/main" id="{1D04B4C6-4204-5D71-2312-397EA94AAD4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9A1ADFD-930F-6036-A5B1-E93B712F4357}"/>
              </a:ext>
            </a:extLst>
          </p:cNvPr>
          <p:cNvSpPr>
            <a:spLocks noGrp="1"/>
          </p:cNvSpPr>
          <p:nvPr>
            <p:ph type="sldNum" sz="quarter" idx="12"/>
          </p:nvPr>
        </p:nvSpPr>
        <p:spPr/>
        <p:txBody>
          <a:bodyPr/>
          <a:lstStyle/>
          <a:p>
            <a:fld id="{1264C71C-2BD4-4E27-AD5D-429CF7D93DC5}" type="slidenum">
              <a:rPr lang="en-US" smtClean="0"/>
              <a:t>‹#›</a:t>
            </a:fld>
            <a:endParaRPr lang="en-US"/>
          </a:p>
        </p:txBody>
      </p:sp>
    </p:spTree>
    <p:extLst>
      <p:ext uri="{BB962C8B-B14F-4D97-AF65-F5344CB8AC3E}">
        <p14:creationId xmlns:p14="http://schemas.microsoft.com/office/powerpoint/2010/main" val="13832338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C4F45-D0F5-7711-3B7B-79BA5DFF159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ED48F14-DCCB-B54D-3786-112CDA565F7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FDE34D1-5002-AC8D-235A-7424DA43D2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1D0E-A601-9341-C43A-F03329567172}"/>
              </a:ext>
            </a:extLst>
          </p:cNvPr>
          <p:cNvSpPr>
            <a:spLocks noGrp="1"/>
          </p:cNvSpPr>
          <p:nvPr>
            <p:ph type="dt" sz="half" idx="10"/>
          </p:nvPr>
        </p:nvSpPr>
        <p:spPr/>
        <p:txBody>
          <a:bodyPr/>
          <a:lstStyle/>
          <a:p>
            <a:fld id="{A3B733E8-FCB4-4DA5-BFCC-3DA1AB3214A5}" type="datetimeFigureOut">
              <a:rPr lang="en-US" smtClean="0"/>
              <a:t>4/23/2024</a:t>
            </a:fld>
            <a:endParaRPr lang="en-US"/>
          </a:p>
        </p:txBody>
      </p:sp>
      <p:sp>
        <p:nvSpPr>
          <p:cNvPr id="6" name="Footer Placeholder 5">
            <a:extLst>
              <a:ext uri="{FF2B5EF4-FFF2-40B4-BE49-F238E27FC236}">
                <a16:creationId xmlns:a16="http://schemas.microsoft.com/office/drawing/2014/main" id="{ECA395F4-EC66-2136-8CC1-B208781A39A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3F62B0F-41E8-CC8E-920E-996A4A782CB5}"/>
              </a:ext>
            </a:extLst>
          </p:cNvPr>
          <p:cNvSpPr>
            <a:spLocks noGrp="1"/>
          </p:cNvSpPr>
          <p:nvPr>
            <p:ph type="sldNum" sz="quarter" idx="12"/>
          </p:nvPr>
        </p:nvSpPr>
        <p:spPr/>
        <p:txBody>
          <a:bodyPr/>
          <a:lstStyle/>
          <a:p>
            <a:fld id="{1264C71C-2BD4-4E27-AD5D-429CF7D93DC5}" type="slidenum">
              <a:rPr lang="en-US" smtClean="0"/>
              <a:t>‹#›</a:t>
            </a:fld>
            <a:endParaRPr lang="en-US"/>
          </a:p>
        </p:txBody>
      </p:sp>
    </p:spTree>
    <p:extLst>
      <p:ext uri="{BB962C8B-B14F-4D97-AF65-F5344CB8AC3E}">
        <p14:creationId xmlns:p14="http://schemas.microsoft.com/office/powerpoint/2010/main" val="14973309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063F0-FBE0-1108-8ACF-21FF8ADBEC5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85B119A-FA1B-DC11-A03D-D835D61BA05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A78F123-01B7-4FF3-1C54-1CAC3D0DFA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0368EA3-1365-FFF5-D447-C224AE6BF21A}"/>
              </a:ext>
            </a:extLst>
          </p:cNvPr>
          <p:cNvSpPr>
            <a:spLocks noGrp="1"/>
          </p:cNvSpPr>
          <p:nvPr>
            <p:ph type="dt" sz="half" idx="10"/>
          </p:nvPr>
        </p:nvSpPr>
        <p:spPr/>
        <p:txBody>
          <a:bodyPr/>
          <a:lstStyle/>
          <a:p>
            <a:fld id="{A3B733E8-FCB4-4DA5-BFCC-3DA1AB3214A5}" type="datetimeFigureOut">
              <a:rPr lang="en-US" smtClean="0"/>
              <a:t>4/23/2024</a:t>
            </a:fld>
            <a:endParaRPr lang="en-US"/>
          </a:p>
        </p:txBody>
      </p:sp>
      <p:sp>
        <p:nvSpPr>
          <p:cNvPr id="6" name="Footer Placeholder 5">
            <a:extLst>
              <a:ext uri="{FF2B5EF4-FFF2-40B4-BE49-F238E27FC236}">
                <a16:creationId xmlns:a16="http://schemas.microsoft.com/office/drawing/2014/main" id="{63A6D463-6AAB-26CD-7449-F4C66F060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D971BD2-8F42-1202-35E7-0D38572D5364}"/>
              </a:ext>
            </a:extLst>
          </p:cNvPr>
          <p:cNvSpPr>
            <a:spLocks noGrp="1"/>
          </p:cNvSpPr>
          <p:nvPr>
            <p:ph type="sldNum" sz="quarter" idx="12"/>
          </p:nvPr>
        </p:nvSpPr>
        <p:spPr/>
        <p:txBody>
          <a:bodyPr/>
          <a:lstStyle/>
          <a:p>
            <a:fld id="{1264C71C-2BD4-4E27-AD5D-429CF7D93DC5}" type="slidenum">
              <a:rPr lang="en-US" smtClean="0"/>
              <a:t>‹#›</a:t>
            </a:fld>
            <a:endParaRPr lang="en-US"/>
          </a:p>
        </p:txBody>
      </p:sp>
    </p:spTree>
    <p:extLst>
      <p:ext uri="{BB962C8B-B14F-4D97-AF65-F5344CB8AC3E}">
        <p14:creationId xmlns:p14="http://schemas.microsoft.com/office/powerpoint/2010/main" val="7796328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35BF6-04E0-0668-1147-F4052EF4A4B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23A7C62-4459-C0C7-AE8B-8DA015B862F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0D703B-FF99-676E-C575-79BFA1B06E6E}"/>
              </a:ext>
            </a:extLst>
          </p:cNvPr>
          <p:cNvSpPr>
            <a:spLocks noGrp="1"/>
          </p:cNvSpPr>
          <p:nvPr>
            <p:ph type="dt" sz="half" idx="10"/>
          </p:nvPr>
        </p:nvSpPr>
        <p:spPr/>
        <p:txBody>
          <a:bodyPr/>
          <a:lstStyle/>
          <a:p>
            <a:fld id="{A3B733E8-FCB4-4DA5-BFCC-3DA1AB3214A5}" type="datetimeFigureOut">
              <a:rPr lang="en-US" smtClean="0"/>
              <a:t>4/23/2024</a:t>
            </a:fld>
            <a:endParaRPr lang="en-US"/>
          </a:p>
        </p:txBody>
      </p:sp>
      <p:sp>
        <p:nvSpPr>
          <p:cNvPr id="5" name="Footer Placeholder 4">
            <a:extLst>
              <a:ext uri="{FF2B5EF4-FFF2-40B4-BE49-F238E27FC236}">
                <a16:creationId xmlns:a16="http://schemas.microsoft.com/office/drawing/2014/main" id="{EEB26032-EB9C-5B59-9B85-A06AC49213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5E0099-179B-EC1F-684F-5806410DB549}"/>
              </a:ext>
            </a:extLst>
          </p:cNvPr>
          <p:cNvSpPr>
            <a:spLocks noGrp="1"/>
          </p:cNvSpPr>
          <p:nvPr>
            <p:ph type="sldNum" sz="quarter" idx="12"/>
          </p:nvPr>
        </p:nvSpPr>
        <p:spPr/>
        <p:txBody>
          <a:bodyPr/>
          <a:lstStyle/>
          <a:p>
            <a:fld id="{1264C71C-2BD4-4E27-AD5D-429CF7D93DC5}" type="slidenum">
              <a:rPr lang="en-US" smtClean="0"/>
              <a:t>‹#›</a:t>
            </a:fld>
            <a:endParaRPr lang="en-US"/>
          </a:p>
        </p:txBody>
      </p:sp>
    </p:spTree>
    <p:extLst>
      <p:ext uri="{BB962C8B-B14F-4D97-AF65-F5344CB8AC3E}">
        <p14:creationId xmlns:p14="http://schemas.microsoft.com/office/powerpoint/2010/main" val="23418136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800E8FD-633F-2E50-A20C-C00BD2A7C70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D9FBC1E-D6B1-445B-5FBA-50997188328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432FBA-0848-E3E6-B41C-38B1528E261D}"/>
              </a:ext>
            </a:extLst>
          </p:cNvPr>
          <p:cNvSpPr>
            <a:spLocks noGrp="1"/>
          </p:cNvSpPr>
          <p:nvPr>
            <p:ph type="dt" sz="half" idx="10"/>
          </p:nvPr>
        </p:nvSpPr>
        <p:spPr/>
        <p:txBody>
          <a:bodyPr/>
          <a:lstStyle/>
          <a:p>
            <a:fld id="{A3B733E8-FCB4-4DA5-BFCC-3DA1AB3214A5}" type="datetimeFigureOut">
              <a:rPr lang="en-US" smtClean="0"/>
              <a:t>4/23/2024</a:t>
            </a:fld>
            <a:endParaRPr lang="en-US"/>
          </a:p>
        </p:txBody>
      </p:sp>
      <p:sp>
        <p:nvSpPr>
          <p:cNvPr id="5" name="Footer Placeholder 4">
            <a:extLst>
              <a:ext uri="{FF2B5EF4-FFF2-40B4-BE49-F238E27FC236}">
                <a16:creationId xmlns:a16="http://schemas.microsoft.com/office/drawing/2014/main" id="{F6A8887A-499A-49C0-D4D1-25739197FF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0E09EC-2879-FF5A-499A-C15D34BEC75A}"/>
              </a:ext>
            </a:extLst>
          </p:cNvPr>
          <p:cNvSpPr>
            <a:spLocks noGrp="1"/>
          </p:cNvSpPr>
          <p:nvPr>
            <p:ph type="sldNum" sz="quarter" idx="12"/>
          </p:nvPr>
        </p:nvSpPr>
        <p:spPr/>
        <p:txBody>
          <a:bodyPr/>
          <a:lstStyle/>
          <a:p>
            <a:fld id="{1264C71C-2BD4-4E27-AD5D-429CF7D93DC5}" type="slidenum">
              <a:rPr lang="en-US" smtClean="0"/>
              <a:t>‹#›</a:t>
            </a:fld>
            <a:endParaRPr lang="en-US"/>
          </a:p>
        </p:txBody>
      </p:sp>
    </p:spTree>
    <p:extLst>
      <p:ext uri="{BB962C8B-B14F-4D97-AF65-F5344CB8AC3E}">
        <p14:creationId xmlns:p14="http://schemas.microsoft.com/office/powerpoint/2010/main" val="28794999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4CC4583-F0AF-EF75-5726-477354E9EDA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502B8BD-9C53-2119-77C1-FE1B3E0B174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AE6B4F-9448-49EB-32F4-8C6C69E0C9C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3B733E8-FCB4-4DA5-BFCC-3DA1AB3214A5}" type="datetimeFigureOut">
              <a:rPr lang="en-US" smtClean="0"/>
              <a:t>4/23/2024</a:t>
            </a:fld>
            <a:endParaRPr lang="en-US"/>
          </a:p>
        </p:txBody>
      </p:sp>
      <p:sp>
        <p:nvSpPr>
          <p:cNvPr id="5" name="Footer Placeholder 4">
            <a:extLst>
              <a:ext uri="{FF2B5EF4-FFF2-40B4-BE49-F238E27FC236}">
                <a16:creationId xmlns:a16="http://schemas.microsoft.com/office/drawing/2014/main" id="{F5ACD301-80C8-D57F-750E-8DBB5E2DCF4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CD67A0C-8EA4-76B2-0857-83A69FC7793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264C71C-2BD4-4E27-AD5D-429CF7D93DC5}" type="slidenum">
              <a:rPr lang="en-US" smtClean="0"/>
              <a:t>‹#›</a:t>
            </a:fld>
            <a:endParaRPr lang="en-US"/>
          </a:p>
        </p:txBody>
      </p:sp>
    </p:spTree>
    <p:extLst>
      <p:ext uri="{BB962C8B-B14F-4D97-AF65-F5344CB8AC3E}">
        <p14:creationId xmlns:p14="http://schemas.microsoft.com/office/powerpoint/2010/main" val="26809507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12.jpeg"/></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8.jpeg"/><Relationship Id="rId7" Type="http://schemas.openxmlformats.org/officeDocument/2006/relationships/diagramQuickStyle" Target="../diagrams/quickStyle1.xml"/><Relationship Id="rId2" Type="http://schemas.openxmlformats.org/officeDocument/2006/relationships/image" Target="../media/image17.jpeg"/><Relationship Id="rId1" Type="http://schemas.openxmlformats.org/officeDocument/2006/relationships/slideLayout" Target="../slideLayouts/slideLayout7.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10.png"/><Relationship Id="rId9" Type="http://schemas.microsoft.com/office/2007/relationships/diagramDrawing" Target="../diagrams/drawing1.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g"/><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24.jp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27.jpg"/></Relationships>
</file>

<file path=ppt/slides/_rels/slide1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35.png"/><Relationship Id="rId7" Type="http://schemas.openxmlformats.org/officeDocument/2006/relationships/image" Target="../media/image39.jpeg"/><Relationship Id="rId2" Type="http://schemas.openxmlformats.org/officeDocument/2006/relationships/image" Target="../media/image34.jpeg"/><Relationship Id="rId1" Type="http://schemas.openxmlformats.org/officeDocument/2006/relationships/slideLayout" Target="../slideLayouts/slideLayout7.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s>
</file>

<file path=ppt/slides/_rels/slide1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43.jpeg"/><Relationship Id="rId4" Type="http://schemas.openxmlformats.org/officeDocument/2006/relationships/image" Target="../media/image42.png"/></Relationships>
</file>

<file path=ppt/slides/_rels/slide1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42.png"/></Relationships>
</file>

<file path=ppt/slides/_rels/slide1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pn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47.jpeg"/><Relationship Id="rId4" Type="http://schemas.openxmlformats.org/officeDocument/2006/relationships/image" Target="../media/image46.jpeg"/></Relationships>
</file>

<file path=ppt/slides/_rels/slide2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7.xml"/><Relationship Id="rId5" Type="http://schemas.openxmlformats.org/officeDocument/2006/relationships/image" Target="../media/image51.jpeg"/><Relationship Id="rId4" Type="http://schemas.openxmlformats.org/officeDocument/2006/relationships/image" Target="../media/image50.jpeg"/></Relationships>
</file>

<file path=ppt/slides/_rels/slide2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7.xml"/><Relationship Id="rId5" Type="http://schemas.openxmlformats.org/officeDocument/2006/relationships/image" Target="../media/image55.jpeg"/><Relationship Id="rId4" Type="http://schemas.openxmlformats.org/officeDocument/2006/relationships/image" Target="../media/image54.jpeg"/></Relationships>
</file>

<file path=ppt/slides/_rels/slide2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6" name="Picture 6" descr="Heraldika | Šiaulių rajono savivaldybės administracija">
            <a:extLst>
              <a:ext uri="{FF2B5EF4-FFF2-40B4-BE49-F238E27FC236}">
                <a16:creationId xmlns:a16="http://schemas.microsoft.com/office/drawing/2014/main" id="{11DA3FDE-0A3C-364F-CC61-075957EC05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7779" y="340600"/>
            <a:ext cx="1497910" cy="174111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E8B66BA-03D7-33C3-AD4E-A9C1AF722796}"/>
              </a:ext>
            </a:extLst>
          </p:cNvPr>
          <p:cNvSpPr txBox="1"/>
          <p:nvPr/>
        </p:nvSpPr>
        <p:spPr>
          <a:xfrm>
            <a:off x="2385709" y="5316327"/>
            <a:ext cx="6094378" cy="1477328"/>
          </a:xfrm>
          <a:prstGeom prst="rect">
            <a:avLst/>
          </a:prstGeom>
          <a:noFill/>
        </p:spPr>
        <p:txBody>
          <a:bodyPr wrap="square">
            <a:spAutoFit/>
          </a:bodyPr>
          <a:lstStyle/>
          <a:p>
            <a:r>
              <a:rPr lang="lt-LT" dirty="0"/>
              <a:t>                                                         </a:t>
            </a:r>
          </a:p>
          <a:p>
            <a:endParaRPr lang="lt-LT" sz="2400" dirty="0"/>
          </a:p>
          <a:p>
            <a:endParaRPr lang="lt-LT" sz="2400" dirty="0"/>
          </a:p>
          <a:p>
            <a:r>
              <a:rPr lang="lt-LT" sz="2400" dirty="0"/>
              <a:t>                            2024 m. balandžio  mėn.    </a:t>
            </a:r>
          </a:p>
        </p:txBody>
      </p:sp>
      <p:pic>
        <p:nvPicPr>
          <p:cNvPr id="1028" name="Picture 4" descr="XX A. PAB. – XXI A. PR. SUKURTI ŠIAULIŲ REGIONO MIESTŲ HERBAI">
            <a:extLst>
              <a:ext uri="{FF2B5EF4-FFF2-40B4-BE49-F238E27FC236}">
                <a16:creationId xmlns:a16="http://schemas.microsoft.com/office/drawing/2014/main" id="{ADFC59A1-790B-AF5A-ED58-A892B76BF8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259" y="252920"/>
            <a:ext cx="1410241" cy="190608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Joniškio herbas – Vikipedija">
            <a:extLst>
              <a:ext uri="{FF2B5EF4-FFF2-40B4-BE49-F238E27FC236}">
                <a16:creationId xmlns:a16="http://schemas.microsoft.com/office/drawing/2014/main" id="{3428A5EA-ECA4-8E4C-1E2F-569CC28149B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26885" y="332229"/>
            <a:ext cx="1387815" cy="169031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Kelmės herbas – Vikipedija">
            <a:extLst>
              <a:ext uri="{FF2B5EF4-FFF2-40B4-BE49-F238E27FC236}">
                <a16:creationId xmlns:a16="http://schemas.microsoft.com/office/drawing/2014/main" id="{BF5C4BFD-46E9-D3C4-6752-8A28C93490C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40577" y="332903"/>
            <a:ext cx="1414023" cy="1724498"/>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B930BABB-7A08-B802-A15A-601452239A2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83201" y="324390"/>
            <a:ext cx="1376734" cy="178381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Radviliškio herbas – Vikipedija">
            <a:extLst>
              <a:ext uri="{FF2B5EF4-FFF2-40B4-BE49-F238E27FC236}">
                <a16:creationId xmlns:a16="http://schemas.microsoft.com/office/drawing/2014/main" id="{CF510CB9-3ACF-1BD7-8EE6-DAC2040581F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08800" y="333309"/>
            <a:ext cx="1422401" cy="1736791"/>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Šiaulių herbas – Vikipedija">
            <a:extLst>
              <a:ext uri="{FF2B5EF4-FFF2-40B4-BE49-F238E27FC236}">
                <a16:creationId xmlns:a16="http://schemas.microsoft.com/office/drawing/2014/main" id="{41CFAA2B-983F-1B6E-5AD8-AA2149799BD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598132" y="319797"/>
            <a:ext cx="1485668" cy="1877303"/>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E956B1E2-F10F-D24F-D445-BF0EF23C33CF}"/>
              </a:ext>
            </a:extLst>
          </p:cNvPr>
          <p:cNvSpPr txBox="1"/>
          <p:nvPr/>
        </p:nvSpPr>
        <p:spPr>
          <a:xfrm>
            <a:off x="2013625" y="3076652"/>
            <a:ext cx="8178529" cy="2954655"/>
          </a:xfrm>
          <a:prstGeom prst="rect">
            <a:avLst/>
          </a:prstGeom>
          <a:noFill/>
        </p:spPr>
        <p:txBody>
          <a:bodyPr wrap="square">
            <a:spAutoFit/>
          </a:bodyPr>
          <a:lstStyle/>
          <a:p>
            <a:pPr algn="ctr"/>
            <a:r>
              <a:rPr lang="lt-LT" sz="5400" dirty="0"/>
              <a:t>Institucinės globos pertvarka </a:t>
            </a:r>
          </a:p>
          <a:p>
            <a:pPr algn="ctr"/>
            <a:endParaRPr lang="lt-LT" sz="5400" dirty="0"/>
          </a:p>
          <a:p>
            <a:pPr algn="ctr"/>
            <a:r>
              <a:rPr lang="lt-LT" sz="2400" b="0" i="0" dirty="0">
                <a:solidFill>
                  <a:srgbClr val="333333"/>
                </a:solidFill>
                <a:effectLst/>
                <a:latin typeface="Roboto" panose="02000000000000000000" pitchFamily="2" charset="0"/>
              </a:rPr>
              <a:t>Šiaulių regiono pertvarkos procesų ekspertė Eglė Jurkutė</a:t>
            </a:r>
            <a:endParaRPr lang="en-US" sz="2400" dirty="0"/>
          </a:p>
        </p:txBody>
      </p:sp>
    </p:spTree>
    <p:extLst>
      <p:ext uri="{BB962C8B-B14F-4D97-AF65-F5344CB8AC3E}">
        <p14:creationId xmlns:p14="http://schemas.microsoft.com/office/powerpoint/2010/main" val="4525194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369" name="Rectangle 15368">
            <a:extLst>
              <a:ext uri="{FF2B5EF4-FFF2-40B4-BE49-F238E27FC236}">
                <a16:creationId xmlns:a16="http://schemas.microsoft.com/office/drawing/2014/main" id="{022BDE4A-8A20-4A69-9C5A-581C82036A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DBDE69F-A05D-3122-5DBD-062820739A1D}"/>
              </a:ext>
            </a:extLst>
          </p:cNvPr>
          <p:cNvSpPr>
            <a:spLocks noGrp="1"/>
          </p:cNvSpPr>
          <p:nvPr>
            <p:ph type="title"/>
          </p:nvPr>
        </p:nvSpPr>
        <p:spPr>
          <a:xfrm>
            <a:off x="676564" y="241532"/>
            <a:ext cx="10178934" cy="1328730"/>
          </a:xfrm>
        </p:spPr>
        <p:txBody>
          <a:bodyPr vert="horz" lIns="91440" tIns="45720" rIns="91440" bIns="45720" rtlCol="0" anchor="b">
            <a:normAutofit/>
          </a:bodyPr>
          <a:lstStyle/>
          <a:p>
            <a:pPr algn="ctr"/>
            <a:r>
              <a:rPr lang="lt-LT" sz="4800" kern="1200" dirty="0">
                <a:solidFill>
                  <a:schemeClr val="tx1"/>
                </a:solidFill>
                <a:latin typeface="+mj-lt"/>
                <a:ea typeface="+mj-ea"/>
                <a:cs typeface="+mj-cs"/>
              </a:rPr>
              <a:t>Institucinės globos pertvarka. Kas tai?</a:t>
            </a:r>
          </a:p>
        </p:txBody>
      </p:sp>
      <p:pic>
        <p:nvPicPr>
          <p:cNvPr id="15364" name="Picture 4" descr="Tyrimas atskleidė aibę žmogaus teisių pažeidimų globos namuose - LRT">
            <a:extLst>
              <a:ext uri="{FF2B5EF4-FFF2-40B4-BE49-F238E27FC236}">
                <a16:creationId xmlns:a16="http://schemas.microsoft.com/office/drawing/2014/main" id="{00F19191-66F9-1385-0C48-A1631B68CED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33" r="1" b="1"/>
          <a:stretch/>
        </p:blipFill>
        <p:spPr bwMode="auto">
          <a:xfrm>
            <a:off x="6196617" y="2215514"/>
            <a:ext cx="5764486" cy="3864322"/>
          </a:xfrm>
          <a:prstGeom prst="rect">
            <a:avLst/>
          </a:prstGeom>
          <a:noFill/>
          <a:extLst>
            <a:ext uri="{909E8E84-426E-40DD-AFC4-6F175D3DCCD1}">
              <a14:hiddenFill xmlns:a14="http://schemas.microsoft.com/office/drawing/2010/main">
                <a:solidFill>
                  <a:srgbClr val="FFFFFF"/>
                </a:solidFill>
              </a14:hiddenFill>
            </a:ext>
          </a:extLst>
        </p:spPr>
      </p:pic>
      <p:pic>
        <p:nvPicPr>
          <p:cNvPr id="15362" name="Picture 2" descr="Vaikų namų globotinė linkėjo, kad visi dideli vaikų namai būtų uždaryti |  KaunoDiena.lt">
            <a:extLst>
              <a:ext uri="{FF2B5EF4-FFF2-40B4-BE49-F238E27FC236}">
                <a16:creationId xmlns:a16="http://schemas.microsoft.com/office/drawing/2014/main" id="{6C91BCA9-9454-CDC3-9A0C-BB733A99926E}"/>
              </a:ext>
            </a:extLst>
          </p:cNvPr>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r="-2" b="10616"/>
          <a:stretch/>
        </p:blipFill>
        <p:spPr bwMode="auto">
          <a:xfrm>
            <a:off x="240121" y="2212292"/>
            <a:ext cx="5803323" cy="389035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434FAB8C-1B39-BF15-2A75-2C11F18C4E87}"/>
              </a:ext>
            </a:extLst>
          </p:cNvPr>
          <p:cNvPicPr>
            <a:picLocks noChangeAspect="1" noChangeArrowheads="1"/>
          </p:cNvPicPr>
          <p:nvPr/>
        </p:nvPicPr>
        <p:blipFill>
          <a:blip r:embed="rId5" cstate="print"/>
          <a:srcRect/>
          <a:stretch>
            <a:fillRect/>
          </a:stretch>
        </p:blipFill>
        <p:spPr bwMode="auto">
          <a:xfrm>
            <a:off x="10912936" y="83328"/>
            <a:ext cx="1143000" cy="891540"/>
          </a:xfrm>
          <a:prstGeom prst="rect">
            <a:avLst/>
          </a:prstGeom>
          <a:noFill/>
          <a:ln w="9525">
            <a:noFill/>
            <a:miter lim="800000"/>
            <a:headEnd/>
            <a:tailEnd/>
          </a:ln>
          <a:effectLst/>
        </p:spPr>
      </p:pic>
    </p:spTree>
    <p:extLst>
      <p:ext uri="{BB962C8B-B14F-4D97-AF65-F5344CB8AC3E}">
        <p14:creationId xmlns:p14="http://schemas.microsoft.com/office/powerpoint/2010/main" val="14076266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86" name="Rectangle 7185">
            <a:extLst>
              <a:ext uri="{FF2B5EF4-FFF2-40B4-BE49-F238E27FC236}">
                <a16:creationId xmlns:a16="http://schemas.microsoft.com/office/drawing/2014/main" id="{F83B1BEA-1159-4AE5-AD9B-9440E51890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92" name="sketch line">
            <a:extLst>
              <a:ext uri="{FF2B5EF4-FFF2-40B4-BE49-F238E27FC236}">
                <a16:creationId xmlns:a16="http://schemas.microsoft.com/office/drawing/2014/main" id="{5D50C310-510F-45B8-81D2-BE905D5C6D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57015" y="1412748"/>
            <a:ext cx="1554480" cy="18288"/>
          </a:xfrm>
          <a:custGeom>
            <a:avLst/>
            <a:gdLst>
              <a:gd name="connsiteX0" fmla="*/ 0 w 1554480"/>
              <a:gd name="connsiteY0" fmla="*/ 0 h 18288"/>
              <a:gd name="connsiteX1" fmla="*/ 549250 w 1554480"/>
              <a:gd name="connsiteY1" fmla="*/ 0 h 18288"/>
              <a:gd name="connsiteX2" fmla="*/ 1082954 w 1554480"/>
              <a:gd name="connsiteY2" fmla="*/ 0 h 18288"/>
              <a:gd name="connsiteX3" fmla="*/ 1554480 w 1554480"/>
              <a:gd name="connsiteY3" fmla="*/ 0 h 18288"/>
              <a:gd name="connsiteX4" fmla="*/ 1554480 w 1554480"/>
              <a:gd name="connsiteY4" fmla="*/ 18288 h 18288"/>
              <a:gd name="connsiteX5" fmla="*/ 1067410 w 1554480"/>
              <a:gd name="connsiteY5" fmla="*/ 18288 h 18288"/>
              <a:gd name="connsiteX6" fmla="*/ 549250 w 1554480"/>
              <a:gd name="connsiteY6" fmla="*/ 18288 h 18288"/>
              <a:gd name="connsiteX7" fmla="*/ 0 w 1554480"/>
              <a:gd name="connsiteY7" fmla="*/ 18288 h 18288"/>
              <a:gd name="connsiteX8" fmla="*/ 0 w 1554480"/>
              <a:gd name="connsiteY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4480" h="18288"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4963" y="7176"/>
                  <a:pt x="1553909" y="13682"/>
                  <a:pt x="1554480" y="18288"/>
                </a:cubicBezTo>
                <a:cubicBezTo>
                  <a:pt x="1338847" y="6127"/>
                  <a:pt x="1215066" y="37851"/>
                  <a:pt x="1067410" y="18288"/>
                </a:cubicBezTo>
                <a:cubicBezTo>
                  <a:pt x="919754" y="-1275"/>
                  <a:pt x="800465" y="3080"/>
                  <a:pt x="549250" y="18288"/>
                </a:cubicBezTo>
                <a:cubicBezTo>
                  <a:pt x="298035" y="33496"/>
                  <a:pt x="158868" y="22769"/>
                  <a:pt x="0" y="18288"/>
                </a:cubicBezTo>
                <a:cubicBezTo>
                  <a:pt x="-655" y="13237"/>
                  <a:pt x="709" y="4645"/>
                  <a:pt x="0" y="0"/>
                </a:cubicBezTo>
                <a:close/>
              </a:path>
              <a:path w="1554480" h="18288" stroke="0"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917" y="7222"/>
                  <a:pt x="1555359" y="13299"/>
                  <a:pt x="1554480" y="18288"/>
                </a:cubicBezTo>
                <a:cubicBezTo>
                  <a:pt x="1336087" y="12172"/>
                  <a:pt x="1310024" y="19759"/>
                  <a:pt x="1067410" y="18288"/>
                </a:cubicBezTo>
                <a:cubicBezTo>
                  <a:pt x="824796" y="16818"/>
                  <a:pt x="787902" y="34647"/>
                  <a:pt x="518160" y="18288"/>
                </a:cubicBezTo>
                <a:cubicBezTo>
                  <a:pt x="248418" y="1930"/>
                  <a:pt x="133160" y="9205"/>
                  <a:pt x="0" y="18288"/>
                </a:cubicBezTo>
                <a:cubicBezTo>
                  <a:pt x="-643" y="9451"/>
                  <a:pt x="-340" y="711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878F59B8-CAC9-BE8B-1A3D-B9CCF97D0421}"/>
              </a:ext>
            </a:extLst>
          </p:cNvPr>
          <p:cNvSpPr txBox="1"/>
          <p:nvPr/>
        </p:nvSpPr>
        <p:spPr>
          <a:xfrm>
            <a:off x="4654294" y="381000"/>
            <a:ext cx="7304026" cy="2003057"/>
          </a:xfrm>
          <a:prstGeom prst="rect">
            <a:avLst/>
          </a:prstGeom>
        </p:spPr>
        <p:txBody>
          <a:bodyPr vert="horz" lIns="91440" tIns="45720" rIns="91440" bIns="45720" rtlCol="0" anchor="ctr">
            <a:normAutofit/>
          </a:bodyPr>
          <a:lstStyle/>
          <a:p>
            <a:pPr algn="just">
              <a:lnSpc>
                <a:spcPct val="90000"/>
              </a:lnSpc>
              <a:spcAft>
                <a:spcPts val="600"/>
              </a:spcAft>
            </a:pPr>
            <a:r>
              <a:rPr lang="lt-LT" sz="2000" dirty="0">
                <a:effectLst/>
              </a:rPr>
              <a:t>Lietuvoje apie 6000 proto ir psichikos negalią turinčių žmonių gyvena globos įstaigose. Didžioji dalis iš jų – ligonines primenančios institucijos, kuriose įsikūrę po 200 ir daugiau žmonių. Pavyzdžiui, Macikų socialinės globos namuose gyvena 340 žmonių, </a:t>
            </a:r>
            <a:r>
              <a:rPr lang="lt-LT" sz="2000" dirty="0" err="1">
                <a:effectLst/>
              </a:rPr>
              <a:t>Skemų</a:t>
            </a:r>
            <a:r>
              <a:rPr lang="lt-LT" sz="2000" dirty="0">
                <a:effectLst/>
              </a:rPr>
              <a:t> socialinės globos namuose – 330.</a:t>
            </a:r>
            <a:br>
              <a:rPr lang="lt-LT" sz="2000" dirty="0">
                <a:effectLst/>
              </a:rPr>
            </a:br>
            <a:endParaRPr lang="lt-LT" sz="2000" dirty="0"/>
          </a:p>
        </p:txBody>
      </p:sp>
      <p:pic>
        <p:nvPicPr>
          <p:cNvPr id="7172" name="Picture 4" descr="Pradžia - Aknystos socialinės globos namai">
            <a:extLst>
              <a:ext uri="{FF2B5EF4-FFF2-40B4-BE49-F238E27FC236}">
                <a16:creationId xmlns:a16="http://schemas.microsoft.com/office/drawing/2014/main" id="{B1ADD5D0-986A-34C8-823D-C97C31176AA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868" b="-2"/>
          <a:stretch/>
        </p:blipFill>
        <p:spPr bwMode="auto">
          <a:xfrm>
            <a:off x="144131" y="2631440"/>
            <a:ext cx="5708030" cy="392269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a:solidFill>
                  <a:srgbClr val="FFFFFF"/>
                </a:solidFill>
              </a14:hiddenFill>
            </a:ext>
          </a:extLst>
        </p:spPr>
      </p:pic>
      <p:pic>
        <p:nvPicPr>
          <p:cNvPr id="7170" name="Picture 2">
            <a:extLst>
              <a:ext uri="{FF2B5EF4-FFF2-40B4-BE49-F238E27FC236}">
                <a16:creationId xmlns:a16="http://schemas.microsoft.com/office/drawing/2014/main" id="{E4994CE0-6BB6-02B2-F9E1-E500F624A50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089" r="6003" b="-2"/>
          <a:stretch/>
        </p:blipFill>
        <p:spPr bwMode="auto">
          <a:xfrm>
            <a:off x="6049064" y="2621280"/>
            <a:ext cx="5949896" cy="391878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EFC48D56-2FCE-6CDB-BD1B-A19F5B02C7A2}"/>
              </a:ext>
            </a:extLst>
          </p:cNvPr>
          <p:cNvPicPr>
            <a:picLocks noChangeAspect="1" noChangeArrowheads="1"/>
          </p:cNvPicPr>
          <p:nvPr/>
        </p:nvPicPr>
        <p:blipFill>
          <a:blip r:embed="rId5" cstate="print"/>
          <a:srcRect/>
          <a:stretch>
            <a:fillRect/>
          </a:stretch>
        </p:blipFill>
        <p:spPr bwMode="auto">
          <a:xfrm>
            <a:off x="195593" y="166302"/>
            <a:ext cx="1143000" cy="891540"/>
          </a:xfrm>
          <a:prstGeom prst="rect">
            <a:avLst/>
          </a:prstGeom>
          <a:noFill/>
          <a:ln w="9525">
            <a:noFill/>
            <a:miter lim="800000"/>
            <a:headEnd/>
            <a:tailEnd/>
          </a:ln>
          <a:effectLst/>
        </p:spPr>
      </p:pic>
    </p:spTree>
    <p:extLst>
      <p:ext uri="{BB962C8B-B14F-4D97-AF65-F5344CB8AC3E}">
        <p14:creationId xmlns:p14="http://schemas.microsoft.com/office/powerpoint/2010/main" val="9852367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593891BD-6E4D-FA28-1EBE-DF7FDF26C9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8961" y="145066"/>
            <a:ext cx="2377440" cy="315725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6311B1B5-1BB1-9B5E-B798-21F13A9E38B3}"/>
              </a:ext>
            </a:extLst>
          </p:cNvPr>
          <p:cNvSpPr txBox="1"/>
          <p:nvPr/>
        </p:nvSpPr>
        <p:spPr>
          <a:xfrm>
            <a:off x="3302000" y="609600"/>
            <a:ext cx="8524240" cy="2031325"/>
          </a:xfrm>
          <a:prstGeom prst="rect">
            <a:avLst/>
          </a:prstGeom>
          <a:noFill/>
        </p:spPr>
        <p:txBody>
          <a:bodyPr wrap="square">
            <a:spAutoFit/>
          </a:bodyPr>
          <a:lstStyle/>
          <a:p>
            <a:endParaRPr lang="lt-LT" sz="1800" dirty="0"/>
          </a:p>
          <a:p>
            <a:endParaRPr lang="lt-LT" dirty="0"/>
          </a:p>
          <a:p>
            <a:r>
              <a:rPr lang="lt-LT" sz="1800" dirty="0"/>
              <a:t>„Vos tik gimusį mama mane atidavė į kūdikių namus. Augau tai vienuose, tai kituose vaikų globos namuose. Sulaukus pilnametystės gavau išmoką iš valstybės. Man jos užteko įsigyti bendrabučio kambarį. Neilgai juo džiaugiausi, pasitikėjau žmonėmis, kurie mane apgavo – jie atėmė iš manęs mano butą. Atsidūriau gatvėje. Socialiniai darbuotojai pasirūpino, kad apsigyvenčiau globos namuose.“</a:t>
            </a:r>
            <a:endParaRPr lang="en-US" dirty="0"/>
          </a:p>
        </p:txBody>
      </p:sp>
      <p:pic>
        <p:nvPicPr>
          <p:cNvPr id="1028" name="Picture 4">
            <a:extLst>
              <a:ext uri="{FF2B5EF4-FFF2-40B4-BE49-F238E27FC236}">
                <a16:creationId xmlns:a16="http://schemas.microsoft.com/office/drawing/2014/main" id="{A8EF054F-3ECF-69A0-469A-4E35438B1C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22345" y="2783840"/>
            <a:ext cx="3126119" cy="373888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5A025F7E-E2C9-8385-70EE-49ED8CE7CC41}"/>
              </a:ext>
            </a:extLst>
          </p:cNvPr>
          <p:cNvSpPr txBox="1"/>
          <p:nvPr/>
        </p:nvSpPr>
        <p:spPr>
          <a:xfrm>
            <a:off x="1026160" y="4094480"/>
            <a:ext cx="7152640" cy="1477328"/>
          </a:xfrm>
          <a:prstGeom prst="rect">
            <a:avLst/>
          </a:prstGeom>
          <a:noFill/>
        </p:spPr>
        <p:txBody>
          <a:bodyPr wrap="square">
            <a:spAutoFit/>
          </a:bodyPr>
          <a:lstStyle/>
          <a:p>
            <a:r>
              <a:rPr lang="lt-LT" sz="1800" dirty="0"/>
              <a:t>„Augau kaime, buvau aprūpinta, visko užteko. Baigiau mokyklą, įgijau profesiją. Ištekėjau, gimė vaikai. Gyvenimas klostėsi neblogai, su vyru dirbom. Viena nelemta diena pakeitė viską. Prie mano akių mašina užmušė mano vaiką. Nebeturėjau jėgų toliau gyventi, panirau į tamsą. Namiškiai bandė padėti, bet vėliau atsidūriau globos namuose.“</a:t>
            </a:r>
            <a:r>
              <a:rPr lang="lt-LT" dirty="0"/>
              <a:t>                                                                </a:t>
            </a:r>
            <a:endParaRPr lang="en-US" sz="1800" dirty="0"/>
          </a:p>
        </p:txBody>
      </p:sp>
      <p:pic>
        <p:nvPicPr>
          <p:cNvPr id="2" name="Picture 2">
            <a:extLst>
              <a:ext uri="{FF2B5EF4-FFF2-40B4-BE49-F238E27FC236}">
                <a16:creationId xmlns:a16="http://schemas.microsoft.com/office/drawing/2014/main" id="{597638E6-C00D-33F3-F85A-944EFFEBA24D}"/>
              </a:ext>
            </a:extLst>
          </p:cNvPr>
          <p:cNvPicPr>
            <a:picLocks noChangeAspect="1" noChangeArrowheads="1"/>
          </p:cNvPicPr>
          <p:nvPr/>
        </p:nvPicPr>
        <p:blipFill>
          <a:blip r:embed="rId4" cstate="print"/>
          <a:srcRect/>
          <a:stretch>
            <a:fillRect/>
          </a:stretch>
        </p:blipFill>
        <p:spPr bwMode="auto">
          <a:xfrm>
            <a:off x="10878670" y="120419"/>
            <a:ext cx="1143000" cy="891540"/>
          </a:xfrm>
          <a:prstGeom prst="rect">
            <a:avLst/>
          </a:prstGeom>
          <a:noFill/>
          <a:ln w="9525">
            <a:noFill/>
            <a:miter lim="800000"/>
            <a:headEnd/>
            <a:tailEnd/>
          </a:ln>
          <a:effectLst/>
        </p:spPr>
      </p:pic>
    </p:spTree>
    <p:extLst>
      <p:ext uri="{BB962C8B-B14F-4D97-AF65-F5344CB8AC3E}">
        <p14:creationId xmlns:p14="http://schemas.microsoft.com/office/powerpoint/2010/main" val="21002301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D4994F4F-152F-A91D-5B25-989A20D42D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7040" y="133764"/>
            <a:ext cx="2854960" cy="298535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C8BFD464-2D62-049A-E8B8-54F40877F6F8}"/>
              </a:ext>
            </a:extLst>
          </p:cNvPr>
          <p:cNvSpPr txBox="1"/>
          <p:nvPr/>
        </p:nvSpPr>
        <p:spPr>
          <a:xfrm>
            <a:off x="3708400" y="304800"/>
            <a:ext cx="7833360" cy="2585323"/>
          </a:xfrm>
          <a:prstGeom prst="rect">
            <a:avLst/>
          </a:prstGeom>
          <a:noFill/>
        </p:spPr>
        <p:txBody>
          <a:bodyPr wrap="square">
            <a:spAutoFit/>
          </a:bodyPr>
          <a:lstStyle/>
          <a:p>
            <a:endParaRPr lang="lt-LT" dirty="0"/>
          </a:p>
          <a:p>
            <a:endParaRPr lang="lt-LT" dirty="0"/>
          </a:p>
          <a:p>
            <a:endParaRPr lang="lt-LT" dirty="0"/>
          </a:p>
          <a:p>
            <a:r>
              <a:rPr lang="lt-LT" dirty="0"/>
              <a:t>„Gimiau labai mažytis, todėl mama labiausiai mane mylėjo. Ėjau į mokyklą, bet man ten nesisekė, nieko neišmokau. Bet man labai patiko padėti mamai – dirbti darže, prie gyvulių. Mokėjau visus ūkio darbus. Vieną dieną mama pasakė, kad sunkiai susirgo. Po metų jos nebeliko. Man buvo sutvarkyti dokumentai į globos namus. Man čia nepatinka, aš noriu dirbti, niekas čia  manęs nesupranta.“</a:t>
            </a:r>
            <a:endParaRPr lang="en-US" dirty="0"/>
          </a:p>
        </p:txBody>
      </p:sp>
      <p:sp>
        <p:nvSpPr>
          <p:cNvPr id="4" name="AutoShape 4" descr="Kaip piešti merginos veidą pieštuku - Viskas apie tatuiruotę">
            <a:extLst>
              <a:ext uri="{FF2B5EF4-FFF2-40B4-BE49-F238E27FC236}">
                <a16:creationId xmlns:a16="http://schemas.microsoft.com/office/drawing/2014/main" id="{7AB00E05-4232-67F6-932C-4CCC06C5D75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8" descr="Kaip piešti merginos veidą pieštuku">
            <a:extLst>
              <a:ext uri="{FF2B5EF4-FFF2-40B4-BE49-F238E27FC236}">
                <a16:creationId xmlns:a16="http://schemas.microsoft.com/office/drawing/2014/main" id="{582445DF-3D2F-A94F-7B43-0289C5972B3B}"/>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084" name="Picture 12" descr="Kaip piešti mergaitę pieštuku: Lengvos instrukcijos pradedantiesiems">
            <a:extLst>
              <a:ext uri="{FF2B5EF4-FFF2-40B4-BE49-F238E27FC236}">
                <a16:creationId xmlns:a16="http://schemas.microsoft.com/office/drawing/2014/main" id="{7385A34B-4930-D4A9-F055-8B80F1F5CE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31904" y="3261360"/>
            <a:ext cx="2883236" cy="334899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AD4124A6-743E-890E-75F8-42BFD04A4E7B}"/>
              </a:ext>
            </a:extLst>
          </p:cNvPr>
          <p:cNvSpPr txBox="1"/>
          <p:nvPr/>
        </p:nvSpPr>
        <p:spPr>
          <a:xfrm rot="10800000" flipV="1">
            <a:off x="944880" y="3037551"/>
            <a:ext cx="7396480" cy="2308324"/>
          </a:xfrm>
          <a:prstGeom prst="rect">
            <a:avLst/>
          </a:prstGeom>
          <a:noFill/>
        </p:spPr>
        <p:txBody>
          <a:bodyPr wrap="square">
            <a:spAutoFit/>
          </a:bodyPr>
          <a:lstStyle/>
          <a:p>
            <a:endParaRPr lang="lt-LT" b="0" i="0" dirty="0">
              <a:solidFill>
                <a:srgbClr val="000000"/>
              </a:solidFill>
              <a:effectLst/>
              <a:latin typeface="Aptos (Body)"/>
            </a:endParaRPr>
          </a:p>
          <a:p>
            <a:endParaRPr lang="lt-LT" dirty="0">
              <a:solidFill>
                <a:srgbClr val="000000"/>
              </a:solidFill>
              <a:latin typeface="Aptos (Body)"/>
            </a:endParaRPr>
          </a:p>
          <a:p>
            <a:endParaRPr lang="lt-LT" b="0" i="0" dirty="0">
              <a:solidFill>
                <a:srgbClr val="000000"/>
              </a:solidFill>
              <a:effectLst/>
              <a:latin typeface="Aptos (Body)"/>
            </a:endParaRPr>
          </a:p>
          <a:p>
            <a:endParaRPr lang="lt-LT" dirty="0">
              <a:solidFill>
                <a:srgbClr val="000000"/>
              </a:solidFill>
              <a:latin typeface="Aptos (Body)"/>
            </a:endParaRPr>
          </a:p>
          <a:p>
            <a:r>
              <a:rPr lang="lt-LT" b="0" i="0" dirty="0">
                <a:solidFill>
                  <a:srgbClr val="000000"/>
                </a:solidFill>
                <a:effectLst/>
                <a:latin typeface="Aptos (Body)"/>
              </a:rPr>
              <a:t>„Mokiausi pagalbinėje mokykloje internate, ten baigiau 10 klasių, paskui įstojau į Kauną, siuvimo klasę, nebaigiau. Sunku vienai buvo gyventi, nepajėgiau pati susitvarkyti.  Vieną dieną parašiau prašymą dėl pensionato“.</a:t>
            </a:r>
            <a:endParaRPr lang="en-US" dirty="0">
              <a:latin typeface="Aptos (Body)"/>
            </a:endParaRPr>
          </a:p>
        </p:txBody>
      </p:sp>
      <p:pic>
        <p:nvPicPr>
          <p:cNvPr id="2" name="Picture 2">
            <a:extLst>
              <a:ext uri="{FF2B5EF4-FFF2-40B4-BE49-F238E27FC236}">
                <a16:creationId xmlns:a16="http://schemas.microsoft.com/office/drawing/2014/main" id="{E12E1522-41EC-BA0F-31F5-BF8C8D910B2A}"/>
              </a:ext>
            </a:extLst>
          </p:cNvPr>
          <p:cNvPicPr>
            <a:picLocks noChangeAspect="1" noChangeArrowheads="1"/>
          </p:cNvPicPr>
          <p:nvPr/>
        </p:nvPicPr>
        <p:blipFill>
          <a:blip r:embed="rId4" cstate="print"/>
          <a:srcRect/>
          <a:stretch>
            <a:fillRect/>
          </a:stretch>
        </p:blipFill>
        <p:spPr bwMode="auto">
          <a:xfrm>
            <a:off x="10878670" y="120419"/>
            <a:ext cx="1143000" cy="891540"/>
          </a:xfrm>
          <a:prstGeom prst="rect">
            <a:avLst/>
          </a:prstGeom>
          <a:noFill/>
          <a:ln w="9525">
            <a:noFill/>
            <a:miter lim="800000"/>
            <a:headEnd/>
            <a:tailEnd/>
          </a:ln>
          <a:effectLst/>
        </p:spPr>
      </p:pic>
    </p:spTree>
    <p:extLst>
      <p:ext uri="{BB962C8B-B14F-4D97-AF65-F5344CB8AC3E}">
        <p14:creationId xmlns:p14="http://schemas.microsoft.com/office/powerpoint/2010/main" val="2942709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a:extLst>
              <a:ext uri="{FF2B5EF4-FFF2-40B4-BE49-F238E27FC236}">
                <a16:creationId xmlns:a16="http://schemas.microsoft.com/office/drawing/2014/main" id="{25AC1267-3E3E-C69A-9912-B038BDC329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560" y="2692400"/>
            <a:ext cx="3828374" cy="382210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39AA6FF1-028B-3FE6-B724-8A26AB40679A}"/>
              </a:ext>
            </a:extLst>
          </p:cNvPr>
          <p:cNvSpPr txBox="1"/>
          <p:nvPr/>
        </p:nvSpPr>
        <p:spPr>
          <a:xfrm>
            <a:off x="162560" y="345440"/>
            <a:ext cx="11877040" cy="2185214"/>
          </a:xfrm>
          <a:prstGeom prst="rect">
            <a:avLst/>
          </a:prstGeom>
          <a:noFill/>
        </p:spPr>
        <p:txBody>
          <a:bodyPr wrap="square">
            <a:spAutoFit/>
          </a:bodyPr>
          <a:lstStyle/>
          <a:p>
            <a:r>
              <a:rPr lang="lt-LT" sz="2800" dirty="0">
                <a:latin typeface="Aptos (Body)"/>
              </a:rPr>
              <a:t>Ar reikia neįgaliųjų globos namų pertvarkos?</a:t>
            </a:r>
          </a:p>
          <a:p>
            <a:endParaRPr lang="lt-LT" sz="2800" dirty="0">
              <a:latin typeface="Aptos (Body)"/>
            </a:endParaRPr>
          </a:p>
          <a:p>
            <a:r>
              <a:rPr lang="lt-LT" sz="2000" i="0" dirty="0">
                <a:solidFill>
                  <a:srgbClr val="14161C"/>
                </a:solidFill>
                <a:effectLst/>
                <a:latin typeface="Aptos (Body)"/>
              </a:rPr>
              <a:t>2018 m. ekspertai atliko socialinės globos namų gyventojų poreikių tyrimą, po kurio paaiškėjo, kad didžioji dauguma neįgaliųjų galėtų gyventi mažesniuose grupinio gyvenimo namuose su nuolatine priežiūra.</a:t>
            </a:r>
          </a:p>
          <a:p>
            <a:r>
              <a:rPr lang="lt-LT" sz="2000" kern="100" dirty="0">
                <a:solidFill>
                  <a:srgbClr val="000000"/>
                </a:solidFill>
                <a:effectLst/>
                <a:latin typeface="Aptos (Body)"/>
                <a:ea typeface="Aptos" panose="020B0004020202020204" pitchFamily="34" charset="0"/>
                <a:cs typeface="Aldhabi" panose="01000000000000000000" pitchFamily="2" charset="-78"/>
              </a:rPr>
              <a:t>Kiekvienas atvejis, kuomet dar vienas žmogus nusiun</a:t>
            </a:r>
            <a:r>
              <a:rPr lang="lt-LT" sz="2000" kern="100" dirty="0">
                <a:solidFill>
                  <a:srgbClr val="000000"/>
                </a:solidFill>
                <a:effectLst/>
                <a:latin typeface="Aptos (Body)"/>
                <a:ea typeface="Aptos" panose="020B0004020202020204" pitchFamily="34" charset="0"/>
                <a:cs typeface="Calibri" panose="020F0502020204030204" pitchFamily="34" charset="0"/>
              </a:rPr>
              <a:t>č</a:t>
            </a:r>
            <a:r>
              <a:rPr lang="lt-LT" sz="2000" kern="100" dirty="0">
                <a:solidFill>
                  <a:srgbClr val="000000"/>
                </a:solidFill>
                <a:effectLst/>
                <a:latin typeface="Aptos (Body)"/>
                <a:ea typeface="Aptos" panose="020B0004020202020204" pitchFamily="34" charset="0"/>
                <a:cs typeface="Aldhabi" panose="01000000000000000000" pitchFamily="2" charset="-78"/>
              </a:rPr>
              <a:t>iamas gyventi </a:t>
            </a:r>
            <a:r>
              <a:rPr lang="lt-LT" sz="2000" kern="100" dirty="0">
                <a:solidFill>
                  <a:srgbClr val="000000"/>
                </a:solidFill>
                <a:effectLst/>
                <a:latin typeface="Aptos (Body)"/>
                <a:ea typeface="Aptos" panose="020B0004020202020204" pitchFamily="34" charset="0"/>
                <a:cs typeface="Calibri" panose="020F0502020204030204" pitchFamily="34" charset="0"/>
              </a:rPr>
              <a:t>į</a:t>
            </a:r>
            <a:r>
              <a:rPr lang="lt-LT" sz="2000" kern="100" dirty="0">
                <a:solidFill>
                  <a:srgbClr val="000000"/>
                </a:solidFill>
                <a:effectLst/>
                <a:latin typeface="Aptos (Body)"/>
                <a:ea typeface="Aptos" panose="020B0004020202020204" pitchFamily="34" charset="0"/>
                <a:cs typeface="Aldhabi" panose="01000000000000000000" pitchFamily="2" charset="-78"/>
              </a:rPr>
              <a:t> toki</a:t>
            </a:r>
            <a:r>
              <a:rPr lang="lt-LT" sz="2000" kern="100" dirty="0">
                <a:solidFill>
                  <a:srgbClr val="000000"/>
                </a:solidFill>
                <a:effectLst/>
                <a:latin typeface="Aptos (Body)"/>
                <a:ea typeface="Aptos" panose="020B0004020202020204" pitchFamily="34" charset="0"/>
                <a:cs typeface="Calibri" panose="020F0502020204030204" pitchFamily="34" charset="0"/>
              </a:rPr>
              <a:t>ą</a:t>
            </a:r>
            <a:r>
              <a:rPr lang="lt-LT" sz="2000" kern="100" dirty="0">
                <a:solidFill>
                  <a:srgbClr val="000000"/>
                </a:solidFill>
                <a:effectLst/>
                <a:latin typeface="Aptos (Body)"/>
                <a:ea typeface="Aptos" panose="020B0004020202020204" pitchFamily="34" charset="0"/>
                <a:cs typeface="Aldhabi" panose="01000000000000000000" pitchFamily="2" charset="-78"/>
              </a:rPr>
              <a:t> </a:t>
            </a:r>
            <a:r>
              <a:rPr lang="lt-LT" sz="2000" kern="100" dirty="0">
                <a:solidFill>
                  <a:srgbClr val="000000"/>
                </a:solidFill>
                <a:effectLst/>
                <a:latin typeface="Aptos (Body)"/>
                <a:ea typeface="Aptos" panose="020B0004020202020204" pitchFamily="34" charset="0"/>
                <a:cs typeface="Calibri" panose="020F0502020204030204" pitchFamily="34" charset="0"/>
              </a:rPr>
              <a:t>į</a:t>
            </a:r>
            <a:r>
              <a:rPr lang="lt-LT" sz="2000" kern="100" dirty="0">
                <a:solidFill>
                  <a:srgbClr val="000000"/>
                </a:solidFill>
                <a:effectLst/>
                <a:latin typeface="Aptos (Body)"/>
                <a:ea typeface="Aptos" panose="020B0004020202020204" pitchFamily="34" charset="0"/>
                <a:cs typeface="Aldhabi" panose="01000000000000000000" pitchFamily="2" charset="-78"/>
              </a:rPr>
              <a:t>staig</a:t>
            </a:r>
            <a:r>
              <a:rPr lang="lt-LT" sz="2000" kern="100" dirty="0">
                <a:solidFill>
                  <a:srgbClr val="000000"/>
                </a:solidFill>
                <a:effectLst/>
                <a:latin typeface="Aptos (Body)"/>
                <a:ea typeface="Aptos" panose="020B0004020202020204" pitchFamily="34" charset="0"/>
                <a:cs typeface="Calibri" panose="020F0502020204030204" pitchFamily="34" charset="0"/>
              </a:rPr>
              <a:t>ą</a:t>
            </a:r>
            <a:r>
              <a:rPr lang="lt-LT" sz="2000" kern="100" dirty="0">
                <a:solidFill>
                  <a:srgbClr val="000000"/>
                </a:solidFill>
                <a:effectLst/>
                <a:latin typeface="Aptos (Body)"/>
                <a:ea typeface="Aptos" panose="020B0004020202020204" pitchFamily="34" charset="0"/>
                <a:cs typeface="Aldhabi" panose="01000000000000000000" pitchFamily="2" charset="-78"/>
              </a:rPr>
              <a:t>, reiškia dar vien</a:t>
            </a:r>
            <a:r>
              <a:rPr lang="lt-LT" sz="2000" kern="100" dirty="0">
                <a:solidFill>
                  <a:srgbClr val="000000"/>
                </a:solidFill>
                <a:effectLst/>
                <a:latin typeface="Aptos (Body)"/>
                <a:ea typeface="Aptos" panose="020B0004020202020204" pitchFamily="34" charset="0"/>
                <a:cs typeface="Calibri" panose="020F0502020204030204" pitchFamily="34" charset="0"/>
              </a:rPr>
              <a:t>ą</a:t>
            </a:r>
            <a:r>
              <a:rPr lang="lt-LT" sz="2000" kern="100" dirty="0">
                <a:solidFill>
                  <a:srgbClr val="000000"/>
                </a:solidFill>
                <a:effectLst/>
                <a:latin typeface="Aptos (Body)"/>
                <a:ea typeface="Aptos" panose="020B0004020202020204" pitchFamily="34" charset="0"/>
                <a:cs typeface="Aldhabi" panose="01000000000000000000" pitchFamily="2" charset="-78"/>
              </a:rPr>
              <a:t> valstyb</a:t>
            </a:r>
            <a:r>
              <a:rPr lang="lt-LT" sz="2000" kern="100" dirty="0">
                <a:solidFill>
                  <a:srgbClr val="000000"/>
                </a:solidFill>
                <a:effectLst/>
                <a:latin typeface="Aptos (Body)"/>
                <a:ea typeface="Aptos" panose="020B0004020202020204" pitchFamily="34" charset="0"/>
                <a:cs typeface="Calibri" panose="020F0502020204030204" pitchFamily="34" charset="0"/>
              </a:rPr>
              <a:t>ė</a:t>
            </a:r>
            <a:r>
              <a:rPr lang="lt-LT" sz="2000" kern="100" dirty="0">
                <a:solidFill>
                  <a:srgbClr val="000000"/>
                </a:solidFill>
                <a:effectLst/>
                <a:latin typeface="Aptos (Body)"/>
                <a:ea typeface="Aptos" panose="020B0004020202020204" pitchFamily="34" charset="0"/>
                <a:cs typeface="Aldhabi" panose="01000000000000000000" pitchFamily="2" charset="-78"/>
              </a:rPr>
              <a:t>s pralaim</a:t>
            </a:r>
            <a:r>
              <a:rPr lang="lt-LT" sz="2000" kern="100" dirty="0">
                <a:solidFill>
                  <a:srgbClr val="000000"/>
                </a:solidFill>
                <a:effectLst/>
                <a:latin typeface="Aptos (Body)"/>
                <a:ea typeface="Aptos" panose="020B0004020202020204" pitchFamily="34" charset="0"/>
                <a:cs typeface="Calibri" panose="020F0502020204030204" pitchFamily="34" charset="0"/>
              </a:rPr>
              <a:t>ė</a:t>
            </a:r>
            <a:r>
              <a:rPr lang="lt-LT" sz="2000" kern="100" dirty="0">
                <a:solidFill>
                  <a:srgbClr val="000000"/>
                </a:solidFill>
                <a:effectLst/>
                <a:latin typeface="Aptos (Body)"/>
                <a:ea typeface="Aptos" panose="020B0004020202020204" pitchFamily="34" charset="0"/>
                <a:cs typeface="Aldhabi" panose="01000000000000000000" pitchFamily="2" charset="-78"/>
              </a:rPr>
              <a:t>jim</a:t>
            </a:r>
            <a:r>
              <a:rPr lang="lt-LT" sz="2000" kern="100" dirty="0">
                <a:solidFill>
                  <a:srgbClr val="000000"/>
                </a:solidFill>
                <a:effectLst/>
                <a:latin typeface="Aptos (Body)"/>
                <a:ea typeface="Aptos" panose="020B0004020202020204" pitchFamily="34" charset="0"/>
                <a:cs typeface="Calibri" panose="020F0502020204030204" pitchFamily="34" charset="0"/>
              </a:rPr>
              <a:t>ą</a:t>
            </a:r>
            <a:r>
              <a:rPr lang="lt-LT" sz="2000" kern="100" dirty="0">
                <a:solidFill>
                  <a:srgbClr val="000000"/>
                </a:solidFill>
                <a:effectLst/>
                <a:latin typeface="Aptos (Body)"/>
                <a:ea typeface="Aptos" panose="020B0004020202020204" pitchFamily="34" charset="0"/>
                <a:cs typeface="Aldhabi" panose="01000000000000000000" pitchFamily="2" charset="-78"/>
              </a:rPr>
              <a:t> ir dar vieno asmens pažeistas teises. </a:t>
            </a:r>
            <a:endParaRPr lang="en-US" sz="2000" kern="100" dirty="0">
              <a:effectLst/>
              <a:latin typeface="Aptos (Body)"/>
              <a:ea typeface="Aptos" panose="020B0004020202020204" pitchFamily="34" charset="0"/>
              <a:cs typeface="Times New Roman" panose="02020603050405020304" pitchFamily="18" charset="0"/>
            </a:endParaRPr>
          </a:p>
        </p:txBody>
      </p:sp>
      <p:pic>
        <p:nvPicPr>
          <p:cNvPr id="10244" name="Picture 4" descr="Šokiruojantys vaizdai Rokiškio rajone: pensionate aptiktas už grotų  įkalintas vyras - LRT">
            <a:extLst>
              <a:ext uri="{FF2B5EF4-FFF2-40B4-BE49-F238E27FC236}">
                <a16:creationId xmlns:a16="http://schemas.microsoft.com/office/drawing/2014/main" id="{2D4F577D-00A8-B8AC-0E34-F576C13CBC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09069" y="2693320"/>
            <a:ext cx="3338211" cy="381585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C2B7B1F0-A1A8-338D-3A17-0A340C4768B0}"/>
              </a:ext>
            </a:extLst>
          </p:cNvPr>
          <p:cNvPicPr>
            <a:picLocks noChangeAspect="1" noChangeArrowheads="1"/>
          </p:cNvPicPr>
          <p:nvPr/>
        </p:nvPicPr>
        <p:blipFill>
          <a:blip r:embed="rId4" cstate="print"/>
          <a:srcRect/>
          <a:stretch>
            <a:fillRect/>
          </a:stretch>
        </p:blipFill>
        <p:spPr bwMode="auto">
          <a:xfrm>
            <a:off x="10878670" y="120419"/>
            <a:ext cx="1143000" cy="891540"/>
          </a:xfrm>
          <a:prstGeom prst="rect">
            <a:avLst/>
          </a:prstGeom>
          <a:noFill/>
          <a:ln w="9525">
            <a:noFill/>
            <a:miter lim="800000"/>
            <a:headEnd/>
            <a:tailEnd/>
          </a:ln>
          <a:effectLst/>
        </p:spPr>
      </p:pic>
      <p:graphicFrame>
        <p:nvGraphicFramePr>
          <p:cNvPr id="10246" name="TextBox 4">
            <a:extLst>
              <a:ext uri="{FF2B5EF4-FFF2-40B4-BE49-F238E27FC236}">
                <a16:creationId xmlns:a16="http://schemas.microsoft.com/office/drawing/2014/main" id="{7FE32DC9-5E08-2EEF-ABBE-ABA78EDF380B}"/>
              </a:ext>
            </a:extLst>
          </p:cNvPr>
          <p:cNvGraphicFramePr/>
          <p:nvPr>
            <p:extLst>
              <p:ext uri="{D42A27DB-BD31-4B8C-83A1-F6EECF244321}">
                <p14:modId xmlns:p14="http://schemas.microsoft.com/office/powerpoint/2010/main" val="643844495"/>
              </p:ext>
            </p:extLst>
          </p:nvPr>
        </p:nvGraphicFramePr>
        <p:xfrm>
          <a:off x="7556446" y="1889760"/>
          <a:ext cx="4279954" cy="539496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2125738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393" name="Rectangle 16392">
            <a:extLst>
              <a:ext uri="{FF2B5EF4-FFF2-40B4-BE49-F238E27FC236}">
                <a16:creationId xmlns:a16="http://schemas.microsoft.com/office/drawing/2014/main" id="{A6D37EE4-EA1B-46EE-A54B-5233C63C96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61D4D8-76A0-BC5F-1A7A-5B82F3D542A8}"/>
              </a:ext>
            </a:extLst>
          </p:cNvPr>
          <p:cNvSpPr>
            <a:spLocks noGrp="1"/>
          </p:cNvSpPr>
          <p:nvPr>
            <p:ph type="title"/>
          </p:nvPr>
        </p:nvSpPr>
        <p:spPr>
          <a:xfrm>
            <a:off x="572493" y="238539"/>
            <a:ext cx="11047013" cy="929861"/>
          </a:xfrm>
        </p:spPr>
        <p:txBody>
          <a:bodyPr anchor="b">
            <a:normAutofit/>
          </a:bodyPr>
          <a:lstStyle/>
          <a:p>
            <a:r>
              <a:rPr lang="lt-LT" sz="2800" dirty="0"/>
              <a:t>Ar vis dar abejojate, kad reikalinga globos įstaigų pertvarka?</a:t>
            </a:r>
            <a:endParaRPr lang="en-US" sz="2800" dirty="0"/>
          </a:p>
        </p:txBody>
      </p:sp>
      <p:sp>
        <p:nvSpPr>
          <p:cNvPr id="16395" name="sketch line">
            <a:extLst>
              <a:ext uri="{FF2B5EF4-FFF2-40B4-BE49-F238E27FC236}">
                <a16:creationId xmlns:a16="http://schemas.microsoft.com/office/drawing/2014/main" id="{927D5270-6648-4CC1-8F78-48BE299CAC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767709"/>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388" name="Picture 4" descr="Face drawing step by step – „Google Play“ programos">
            <a:extLst>
              <a:ext uri="{FF2B5EF4-FFF2-40B4-BE49-F238E27FC236}">
                <a16:creationId xmlns:a16="http://schemas.microsoft.com/office/drawing/2014/main" id="{8A27EDDF-23DD-CE11-03B7-BE5D8A89E46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741" r="1" b="1"/>
          <a:stretch/>
        </p:blipFill>
        <p:spPr bwMode="auto">
          <a:xfrm>
            <a:off x="572492" y="2002056"/>
            <a:ext cx="2057029" cy="2182318"/>
          </a:xfrm>
          <a:custGeom>
            <a:avLst/>
            <a:gdLst/>
            <a:ahLst/>
            <a:cxnLst/>
            <a:rect l="l" t="t" r="r" b="b"/>
            <a:pathLst>
              <a:path w="3807743" h="6307845">
                <a:moveTo>
                  <a:pt x="723201" y="386"/>
                </a:moveTo>
                <a:cubicBezTo>
                  <a:pt x="853884" y="-4204"/>
                  <a:pt x="1013493" y="33912"/>
                  <a:pt x="1176100" y="22622"/>
                </a:cubicBezTo>
                <a:cubicBezTo>
                  <a:pt x="1230302" y="18859"/>
                  <a:pt x="1281736" y="20622"/>
                  <a:pt x="1331852" y="24473"/>
                </a:cubicBezTo>
                <a:lnTo>
                  <a:pt x="1439547" y="34944"/>
                </a:lnTo>
                <a:lnTo>
                  <a:pt x="1484197" y="36226"/>
                </a:lnTo>
                <a:cubicBezTo>
                  <a:pt x="1535166" y="35421"/>
                  <a:pt x="1586369" y="31625"/>
                  <a:pt x="1636625" y="22622"/>
                </a:cubicBezTo>
                <a:cubicBezTo>
                  <a:pt x="1686882" y="13619"/>
                  <a:pt x="1729837" y="10653"/>
                  <a:pt x="1768740" y="10885"/>
                </a:cubicBezTo>
                <a:lnTo>
                  <a:pt x="1829538" y="15086"/>
                </a:lnTo>
                <a:lnTo>
                  <a:pt x="1869968" y="7996"/>
                </a:lnTo>
                <a:cubicBezTo>
                  <a:pt x="1953577" y="-31"/>
                  <a:pt x="2036989" y="9808"/>
                  <a:pt x="2112925" y="20118"/>
                </a:cubicBezTo>
                <a:lnTo>
                  <a:pt x="2119331" y="20977"/>
                </a:lnTo>
                <a:lnTo>
                  <a:pt x="2221855" y="13374"/>
                </a:lnTo>
                <a:cubicBezTo>
                  <a:pt x="2261207" y="12845"/>
                  <a:pt x="2298379" y="14359"/>
                  <a:pt x="2333484" y="16393"/>
                </a:cubicBezTo>
                <a:lnTo>
                  <a:pt x="2372613" y="18812"/>
                </a:lnTo>
                <a:lnTo>
                  <a:pt x="2404945" y="9387"/>
                </a:lnTo>
                <a:cubicBezTo>
                  <a:pt x="2452532" y="1754"/>
                  <a:pt x="2506192" y="9333"/>
                  <a:pt x="2561622" y="17814"/>
                </a:cubicBezTo>
                <a:lnTo>
                  <a:pt x="2583950" y="20591"/>
                </a:lnTo>
                <a:lnTo>
                  <a:pt x="2643527" y="20319"/>
                </a:lnTo>
                <a:cubicBezTo>
                  <a:pt x="2669677" y="20426"/>
                  <a:pt x="2697963" y="20717"/>
                  <a:pt x="2727392" y="21103"/>
                </a:cubicBezTo>
                <a:lnTo>
                  <a:pt x="2786908" y="21989"/>
                </a:lnTo>
                <a:lnTo>
                  <a:pt x="2846459" y="13267"/>
                </a:lnTo>
                <a:cubicBezTo>
                  <a:pt x="2896401" y="10176"/>
                  <a:pt x="2960607" y="12733"/>
                  <a:pt x="3036361" y="17072"/>
                </a:cubicBezTo>
                <a:lnTo>
                  <a:pt x="3129100" y="22671"/>
                </a:lnTo>
                <a:lnTo>
                  <a:pt x="3130653" y="22622"/>
                </a:lnTo>
                <a:cubicBezTo>
                  <a:pt x="3178874" y="19804"/>
                  <a:pt x="3260845" y="26231"/>
                  <a:pt x="3352422" y="32691"/>
                </a:cubicBezTo>
                <a:lnTo>
                  <a:pt x="3362608" y="33356"/>
                </a:lnTo>
                <a:lnTo>
                  <a:pt x="3446036" y="35579"/>
                </a:lnTo>
                <a:cubicBezTo>
                  <a:pt x="3550323" y="36566"/>
                  <a:pt x="3662083" y="33535"/>
                  <a:pt x="3778601" y="22622"/>
                </a:cubicBezTo>
                <a:cubicBezTo>
                  <a:pt x="3793981" y="243672"/>
                  <a:pt x="3764152" y="318695"/>
                  <a:pt x="3778601" y="467157"/>
                </a:cubicBezTo>
                <a:cubicBezTo>
                  <a:pt x="3790077" y="557563"/>
                  <a:pt x="3783697" y="684218"/>
                  <a:pt x="3777639" y="811856"/>
                </a:cubicBezTo>
                <a:lnTo>
                  <a:pt x="3773760" y="922625"/>
                </a:lnTo>
                <a:lnTo>
                  <a:pt x="3778601" y="974384"/>
                </a:lnTo>
                <a:cubicBezTo>
                  <a:pt x="3785784" y="1003717"/>
                  <a:pt x="3785160" y="1041120"/>
                  <a:pt x="3781239" y="1085904"/>
                </a:cubicBezTo>
                <a:lnTo>
                  <a:pt x="3776107" y="1132519"/>
                </a:lnTo>
                <a:lnTo>
                  <a:pt x="3778601" y="1162456"/>
                </a:lnTo>
                <a:cubicBezTo>
                  <a:pt x="3791360" y="1256797"/>
                  <a:pt x="3774958" y="1367020"/>
                  <a:pt x="3763568" y="1469787"/>
                </a:cubicBezTo>
                <a:lnTo>
                  <a:pt x="3758806" y="1520515"/>
                </a:lnTo>
                <a:lnTo>
                  <a:pt x="3760417" y="1549437"/>
                </a:lnTo>
                <a:cubicBezTo>
                  <a:pt x="3764298" y="1588133"/>
                  <a:pt x="3770171" y="1628243"/>
                  <a:pt x="3778601" y="1669683"/>
                </a:cubicBezTo>
                <a:cubicBezTo>
                  <a:pt x="3846039" y="2001203"/>
                  <a:pt x="3774784" y="2142285"/>
                  <a:pt x="3778601" y="2364982"/>
                </a:cubicBezTo>
                <a:lnTo>
                  <a:pt x="3776565" y="2406088"/>
                </a:lnTo>
                <a:lnTo>
                  <a:pt x="3778601" y="2427673"/>
                </a:lnTo>
                <a:cubicBezTo>
                  <a:pt x="3821357" y="2695960"/>
                  <a:pt x="3735684" y="2699438"/>
                  <a:pt x="3778601" y="2809517"/>
                </a:cubicBezTo>
                <a:cubicBezTo>
                  <a:pt x="3789330" y="2837037"/>
                  <a:pt x="3791666" y="2872927"/>
                  <a:pt x="3789892" y="2914654"/>
                </a:cubicBezTo>
                <a:lnTo>
                  <a:pt x="3784971" y="2966248"/>
                </a:lnTo>
                <a:lnTo>
                  <a:pt x="3796722" y="3024078"/>
                </a:lnTo>
                <a:cubicBezTo>
                  <a:pt x="3809238" y="3115139"/>
                  <a:pt x="3806232" y="3210898"/>
                  <a:pt x="3799338" y="3302850"/>
                </a:cubicBezTo>
                <a:lnTo>
                  <a:pt x="3787405" y="3438354"/>
                </a:lnTo>
                <a:lnTo>
                  <a:pt x="3790719" y="3460532"/>
                </a:lnTo>
                <a:cubicBezTo>
                  <a:pt x="3797323" y="3541872"/>
                  <a:pt x="3789007" y="3624193"/>
                  <a:pt x="3780361" y="3709762"/>
                </a:cubicBezTo>
                <a:lnTo>
                  <a:pt x="3780169" y="3712283"/>
                </a:lnTo>
                <a:lnTo>
                  <a:pt x="3781239" y="3768266"/>
                </a:lnTo>
                <a:cubicBezTo>
                  <a:pt x="3780994" y="3815588"/>
                  <a:pt x="3779902" y="3863939"/>
                  <a:pt x="3778794" y="3912511"/>
                </a:cubicBezTo>
                <a:lnTo>
                  <a:pt x="3776324" y="4054010"/>
                </a:lnTo>
                <a:lnTo>
                  <a:pt x="3778601" y="4074733"/>
                </a:lnTo>
                <a:cubicBezTo>
                  <a:pt x="3822365" y="4336760"/>
                  <a:pt x="3765189" y="4482586"/>
                  <a:pt x="3778601" y="4644650"/>
                </a:cubicBezTo>
                <a:cubicBezTo>
                  <a:pt x="3781954" y="4685166"/>
                  <a:pt x="3782850" y="4718916"/>
                  <a:pt x="3782504" y="4749344"/>
                </a:cubicBezTo>
                <a:lnTo>
                  <a:pt x="3780512" y="4796832"/>
                </a:lnTo>
                <a:lnTo>
                  <a:pt x="3786260" y="4877451"/>
                </a:lnTo>
                <a:cubicBezTo>
                  <a:pt x="3786165" y="4918212"/>
                  <a:pt x="3784020" y="4964155"/>
                  <a:pt x="3781623" y="5015963"/>
                </a:cubicBezTo>
                <a:lnTo>
                  <a:pt x="3779076" y="5087925"/>
                </a:lnTo>
                <a:lnTo>
                  <a:pt x="3779599" y="5155456"/>
                </a:lnTo>
                <a:lnTo>
                  <a:pt x="3775907" y="5219073"/>
                </a:lnTo>
                <a:lnTo>
                  <a:pt x="3778601" y="5402640"/>
                </a:lnTo>
                <a:cubicBezTo>
                  <a:pt x="3780494" y="5441637"/>
                  <a:pt x="3781680" y="5475146"/>
                  <a:pt x="3782335" y="5504141"/>
                </a:cubicBezTo>
                <a:lnTo>
                  <a:pt x="3782798" y="5566951"/>
                </a:lnTo>
                <a:lnTo>
                  <a:pt x="3786885" y="5599303"/>
                </a:lnTo>
                <a:cubicBezTo>
                  <a:pt x="3799534" y="5776838"/>
                  <a:pt x="3769350" y="6111156"/>
                  <a:pt x="3778601" y="6291711"/>
                </a:cubicBezTo>
                <a:cubicBezTo>
                  <a:pt x="3687392" y="6306733"/>
                  <a:pt x="3632350" y="6304889"/>
                  <a:pt x="3574752" y="6300212"/>
                </a:cubicBezTo>
                <a:lnTo>
                  <a:pt x="3545837" y="6297718"/>
                </a:lnTo>
                <a:lnTo>
                  <a:pt x="3527963" y="6296834"/>
                </a:lnTo>
                <a:cubicBezTo>
                  <a:pt x="3482151" y="6294419"/>
                  <a:pt x="3430025" y="6291672"/>
                  <a:pt x="3355561" y="6291711"/>
                </a:cubicBezTo>
                <a:cubicBezTo>
                  <a:pt x="3304843" y="6293555"/>
                  <a:pt x="3262749" y="6292377"/>
                  <a:pt x="3225711" y="6290098"/>
                </a:cubicBezTo>
                <a:lnTo>
                  <a:pt x="3218247" y="6289525"/>
                </a:lnTo>
                <a:lnTo>
                  <a:pt x="3198550" y="6289212"/>
                </a:lnTo>
                <a:cubicBezTo>
                  <a:pt x="3144315" y="6287803"/>
                  <a:pt x="3088976" y="6286105"/>
                  <a:pt x="3034921" y="6284968"/>
                </a:cubicBezTo>
                <a:lnTo>
                  <a:pt x="2973802" y="6284626"/>
                </a:lnTo>
                <a:lnTo>
                  <a:pt x="2932520" y="6291711"/>
                </a:lnTo>
                <a:cubicBezTo>
                  <a:pt x="2893699" y="6300111"/>
                  <a:pt x="2847670" y="6301992"/>
                  <a:pt x="2797581" y="6300669"/>
                </a:cubicBezTo>
                <a:lnTo>
                  <a:pt x="2672392" y="6292599"/>
                </a:lnTo>
                <a:lnTo>
                  <a:pt x="2629726" y="6293120"/>
                </a:lnTo>
                <a:lnTo>
                  <a:pt x="2540544" y="6284698"/>
                </a:lnTo>
                <a:lnTo>
                  <a:pt x="2473475" y="6280786"/>
                </a:lnTo>
                <a:cubicBezTo>
                  <a:pt x="2419724" y="6279900"/>
                  <a:pt x="2368202" y="6282437"/>
                  <a:pt x="2322057" y="6291711"/>
                </a:cubicBezTo>
                <a:cubicBezTo>
                  <a:pt x="2275912" y="6300985"/>
                  <a:pt x="2236301" y="6305003"/>
                  <a:pt x="2199195" y="6305968"/>
                </a:cubicBezTo>
                <a:lnTo>
                  <a:pt x="2094190" y="6302012"/>
                </a:lnTo>
                <a:lnTo>
                  <a:pt x="2029724" y="6307766"/>
                </a:lnTo>
                <a:cubicBezTo>
                  <a:pt x="1971866" y="6308389"/>
                  <a:pt x="1916420" y="6305265"/>
                  <a:pt x="1864312" y="6301339"/>
                </a:cubicBezTo>
                <a:lnTo>
                  <a:pt x="1761307" y="6293375"/>
                </a:lnTo>
                <a:lnTo>
                  <a:pt x="1745972" y="6293782"/>
                </a:lnTo>
                <a:cubicBezTo>
                  <a:pt x="1699734" y="6294177"/>
                  <a:pt x="1664143" y="6292827"/>
                  <a:pt x="1633352" y="6291083"/>
                </a:cubicBezTo>
                <a:lnTo>
                  <a:pt x="1621369" y="6290324"/>
                </a:lnTo>
                <a:lnTo>
                  <a:pt x="1599140" y="6291711"/>
                </a:lnTo>
                <a:cubicBezTo>
                  <a:pt x="1564093" y="6296354"/>
                  <a:pt x="1527169" y="6296254"/>
                  <a:pt x="1488567" y="6294097"/>
                </a:cubicBezTo>
                <a:lnTo>
                  <a:pt x="1429716" y="6289243"/>
                </a:lnTo>
                <a:lnTo>
                  <a:pt x="1401008" y="6291711"/>
                </a:lnTo>
                <a:cubicBezTo>
                  <a:pt x="1314301" y="6301163"/>
                  <a:pt x="1222976" y="6299856"/>
                  <a:pt x="1127367" y="6296839"/>
                </a:cubicBezTo>
                <a:lnTo>
                  <a:pt x="1062601" y="6295730"/>
                </a:lnTo>
                <a:lnTo>
                  <a:pt x="964991" y="6305909"/>
                </a:lnTo>
                <a:cubicBezTo>
                  <a:pt x="833250" y="6307778"/>
                  <a:pt x="714190" y="6280255"/>
                  <a:pt x="603122" y="6291711"/>
                </a:cubicBezTo>
                <a:cubicBezTo>
                  <a:pt x="455032" y="6306986"/>
                  <a:pt x="261206" y="6260346"/>
                  <a:pt x="30143" y="6291711"/>
                </a:cubicBezTo>
                <a:cubicBezTo>
                  <a:pt x="-1198" y="6167281"/>
                  <a:pt x="7291" y="6044138"/>
                  <a:pt x="19371" y="5934598"/>
                </a:cubicBezTo>
                <a:lnTo>
                  <a:pt x="33559" y="5801663"/>
                </a:lnTo>
                <a:lnTo>
                  <a:pt x="30143" y="5784485"/>
                </a:lnTo>
                <a:cubicBezTo>
                  <a:pt x="7257" y="5691455"/>
                  <a:pt x="7506" y="5585492"/>
                  <a:pt x="13352" y="5476692"/>
                </a:cubicBezTo>
                <a:lnTo>
                  <a:pt x="21882" y="5346809"/>
                </a:lnTo>
                <a:lnTo>
                  <a:pt x="22064" y="5339439"/>
                </a:lnTo>
                <a:lnTo>
                  <a:pt x="29601" y="5166357"/>
                </a:lnTo>
                <a:lnTo>
                  <a:pt x="30143" y="5151877"/>
                </a:lnTo>
                <a:cubicBezTo>
                  <a:pt x="30018" y="5125783"/>
                  <a:pt x="30111" y="5102484"/>
                  <a:pt x="30346" y="5081409"/>
                </a:cubicBezTo>
                <a:lnTo>
                  <a:pt x="30433" y="5076663"/>
                </a:lnTo>
                <a:lnTo>
                  <a:pt x="30143" y="4963804"/>
                </a:lnTo>
                <a:cubicBezTo>
                  <a:pt x="27040" y="4910138"/>
                  <a:pt x="27067" y="4856021"/>
                  <a:pt x="28459" y="4800989"/>
                </a:cubicBezTo>
                <a:lnTo>
                  <a:pt x="30399" y="4750796"/>
                </a:lnTo>
                <a:lnTo>
                  <a:pt x="31514" y="4666872"/>
                </a:lnTo>
                <a:lnTo>
                  <a:pt x="34697" y="4639551"/>
                </a:lnTo>
                <a:lnTo>
                  <a:pt x="34963" y="4632686"/>
                </a:lnTo>
                <a:cubicBezTo>
                  <a:pt x="37318" y="4575362"/>
                  <a:pt x="39271" y="4516661"/>
                  <a:pt x="39056" y="4456118"/>
                </a:cubicBezTo>
                <a:lnTo>
                  <a:pt x="36996" y="4412759"/>
                </a:lnTo>
                <a:lnTo>
                  <a:pt x="30143" y="4388188"/>
                </a:lnTo>
                <a:cubicBezTo>
                  <a:pt x="7389" y="4328002"/>
                  <a:pt x="11492" y="4256950"/>
                  <a:pt x="19232" y="4188739"/>
                </a:cubicBezTo>
                <a:lnTo>
                  <a:pt x="23985" y="4147809"/>
                </a:lnTo>
                <a:lnTo>
                  <a:pt x="23690" y="4087290"/>
                </a:lnTo>
                <a:lnTo>
                  <a:pt x="29097" y="3984687"/>
                </a:lnTo>
                <a:lnTo>
                  <a:pt x="28035" y="3962690"/>
                </a:lnTo>
                <a:cubicBezTo>
                  <a:pt x="28525" y="3945828"/>
                  <a:pt x="30052" y="3926691"/>
                  <a:pt x="32148" y="3905387"/>
                </a:cubicBezTo>
                <a:lnTo>
                  <a:pt x="34754" y="3881032"/>
                </a:lnTo>
                <a:lnTo>
                  <a:pt x="39206" y="3802233"/>
                </a:lnTo>
                <a:cubicBezTo>
                  <a:pt x="39778" y="3763353"/>
                  <a:pt x="37619" y="3728800"/>
                  <a:pt x="30143" y="3698588"/>
                </a:cubicBezTo>
                <a:cubicBezTo>
                  <a:pt x="7714" y="3607954"/>
                  <a:pt x="33117" y="3482508"/>
                  <a:pt x="36579" y="3365983"/>
                </a:cubicBezTo>
                <a:lnTo>
                  <a:pt x="36510" y="3356621"/>
                </a:lnTo>
                <a:lnTo>
                  <a:pt x="30143" y="3311044"/>
                </a:lnTo>
                <a:cubicBezTo>
                  <a:pt x="14271" y="3224157"/>
                  <a:pt x="11445" y="3149243"/>
                  <a:pt x="14856" y="3082749"/>
                </a:cubicBezTo>
                <a:lnTo>
                  <a:pt x="22229" y="3005366"/>
                </a:lnTo>
                <a:lnTo>
                  <a:pt x="27244" y="2895198"/>
                </a:lnTo>
                <a:cubicBezTo>
                  <a:pt x="29143" y="2848776"/>
                  <a:pt x="30527" y="2799531"/>
                  <a:pt x="30143" y="2746826"/>
                </a:cubicBezTo>
                <a:lnTo>
                  <a:pt x="36784" y="2638240"/>
                </a:lnTo>
                <a:lnTo>
                  <a:pt x="30143" y="2615745"/>
                </a:lnTo>
                <a:cubicBezTo>
                  <a:pt x="-20952" y="2495890"/>
                  <a:pt x="17898" y="2340273"/>
                  <a:pt x="37923" y="2201958"/>
                </a:cubicBezTo>
                <a:lnTo>
                  <a:pt x="42734" y="2158379"/>
                </a:lnTo>
                <a:lnTo>
                  <a:pt x="30143" y="2114218"/>
                </a:lnTo>
                <a:cubicBezTo>
                  <a:pt x="2269" y="2040950"/>
                  <a:pt x="-2735" y="1972014"/>
                  <a:pt x="1162" y="1906697"/>
                </a:cubicBezTo>
                <a:lnTo>
                  <a:pt x="6289" y="1854885"/>
                </a:lnTo>
                <a:lnTo>
                  <a:pt x="8053" y="1809168"/>
                </a:lnTo>
                <a:cubicBezTo>
                  <a:pt x="9832" y="1790244"/>
                  <a:pt x="12470" y="1771472"/>
                  <a:pt x="15415" y="1752867"/>
                </a:cubicBezTo>
                <a:lnTo>
                  <a:pt x="30925" y="1652561"/>
                </a:lnTo>
                <a:lnTo>
                  <a:pt x="30143" y="1606992"/>
                </a:lnTo>
                <a:cubicBezTo>
                  <a:pt x="28397" y="1588584"/>
                  <a:pt x="27931" y="1568665"/>
                  <a:pt x="28348" y="1547550"/>
                </a:cubicBezTo>
                <a:lnTo>
                  <a:pt x="29206" y="1531212"/>
                </a:lnTo>
                <a:lnTo>
                  <a:pt x="23637" y="1487282"/>
                </a:lnTo>
                <a:cubicBezTo>
                  <a:pt x="16479" y="1367166"/>
                  <a:pt x="59638" y="1246041"/>
                  <a:pt x="30143" y="1156757"/>
                </a:cubicBezTo>
                <a:cubicBezTo>
                  <a:pt x="21716" y="1131248"/>
                  <a:pt x="18318" y="1090735"/>
                  <a:pt x="17757" y="1041370"/>
                </a:cubicBezTo>
                <a:lnTo>
                  <a:pt x="18463" y="985697"/>
                </a:lnTo>
                <a:lnTo>
                  <a:pt x="16239" y="975915"/>
                </a:lnTo>
                <a:cubicBezTo>
                  <a:pt x="13541" y="957312"/>
                  <a:pt x="12597" y="940330"/>
                  <a:pt x="12862" y="924477"/>
                </a:cubicBezTo>
                <a:lnTo>
                  <a:pt x="23640" y="845857"/>
                </a:lnTo>
                <a:lnTo>
                  <a:pt x="30907" y="688163"/>
                </a:lnTo>
                <a:lnTo>
                  <a:pt x="31375" y="662715"/>
                </a:lnTo>
                <a:lnTo>
                  <a:pt x="30143" y="655230"/>
                </a:lnTo>
                <a:cubicBezTo>
                  <a:pt x="20345" y="615334"/>
                  <a:pt x="17924" y="569960"/>
                  <a:pt x="19185" y="520814"/>
                </a:cubicBezTo>
                <a:lnTo>
                  <a:pt x="26662" y="415314"/>
                </a:lnTo>
                <a:lnTo>
                  <a:pt x="25635" y="383217"/>
                </a:lnTo>
                <a:cubicBezTo>
                  <a:pt x="25461" y="243905"/>
                  <a:pt x="35455" y="113017"/>
                  <a:pt x="30143" y="22622"/>
                </a:cubicBezTo>
                <a:cubicBezTo>
                  <a:pt x="90096" y="13526"/>
                  <a:pt x="146841" y="12585"/>
                  <a:pt x="200495" y="15390"/>
                </a:cubicBezTo>
                <a:lnTo>
                  <a:pt x="324102" y="27794"/>
                </a:lnTo>
                <a:lnTo>
                  <a:pt x="329634" y="27979"/>
                </a:lnTo>
                <a:cubicBezTo>
                  <a:pt x="398332" y="30204"/>
                  <a:pt x="468106" y="31425"/>
                  <a:pt x="551798" y="27886"/>
                </a:cubicBezTo>
                <a:lnTo>
                  <a:pt x="592464" y="25476"/>
                </a:lnTo>
                <a:lnTo>
                  <a:pt x="603122" y="22622"/>
                </a:lnTo>
                <a:cubicBezTo>
                  <a:pt x="639294" y="8191"/>
                  <a:pt x="679641" y="1916"/>
                  <a:pt x="723201" y="386"/>
                </a:cubicBez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1FF6343-55C7-259A-FB3A-049D80820019}"/>
              </a:ext>
            </a:extLst>
          </p:cNvPr>
          <p:cNvSpPr>
            <a:spLocks noGrp="1"/>
          </p:cNvSpPr>
          <p:nvPr>
            <p:ph idx="1"/>
          </p:nvPr>
        </p:nvSpPr>
        <p:spPr>
          <a:xfrm>
            <a:off x="3597072" y="1923266"/>
            <a:ext cx="8025968" cy="4425410"/>
          </a:xfrm>
        </p:spPr>
        <p:txBody>
          <a:bodyPr anchor="t">
            <a:normAutofit fontScale="92500" lnSpcReduction="10000"/>
          </a:bodyPr>
          <a:lstStyle/>
          <a:p>
            <a:endParaRPr lang="lt-LT" sz="1200" b="0" i="0" dirty="0">
              <a:effectLst/>
              <a:latin typeface="Aptos (Body)"/>
            </a:endParaRPr>
          </a:p>
          <a:p>
            <a:pPr marL="0" indent="0">
              <a:buNone/>
            </a:pPr>
            <a:r>
              <a:rPr lang="lt-LT" sz="1800" dirty="0">
                <a:latin typeface="Aptos (Body)"/>
              </a:rPr>
              <a:t>„Mes labai džiaugiamės kai mus aplanko žmonės iš laisvės“.</a:t>
            </a:r>
          </a:p>
          <a:p>
            <a:pPr marL="0" indent="0">
              <a:buNone/>
            </a:pPr>
            <a:r>
              <a:rPr lang="lt-LT" sz="1800" b="0" i="0" dirty="0">
                <a:effectLst/>
                <a:latin typeface="Aptos (Body)"/>
              </a:rPr>
              <a:t> </a:t>
            </a:r>
            <a:r>
              <a:rPr lang="lt-LT" sz="1800" dirty="0">
                <a:latin typeface="Aptos (Body)"/>
              </a:rPr>
              <a:t>„Labai norėčiau aplankyti mirusių artimųjų kapus, bet</a:t>
            </a:r>
            <a:r>
              <a:rPr lang="lt-LT" sz="1800" b="0" i="0" dirty="0">
                <a:effectLst/>
                <a:latin typeface="Aptos (Body)"/>
              </a:rPr>
              <a:t> tokios galimybės nėra</a:t>
            </a:r>
            <a:r>
              <a:rPr lang="lt-LT" sz="1800" dirty="0">
                <a:latin typeface="Aptos (Body)"/>
              </a:rPr>
              <a:t>, </a:t>
            </a:r>
            <a:r>
              <a:rPr lang="lt-LT" sz="1800" b="0" i="0" dirty="0">
                <a:effectLst/>
                <a:latin typeface="Aptos (Body)"/>
              </a:rPr>
              <a:t>nes niekas </a:t>
            </a:r>
            <a:r>
              <a:rPr lang="lt-LT" sz="1800" dirty="0">
                <a:latin typeface="Aptos (Body)"/>
              </a:rPr>
              <a:t>mūsų </a:t>
            </a:r>
            <a:r>
              <a:rPr lang="lt-LT" sz="1800" b="0" i="0" dirty="0">
                <a:effectLst/>
                <a:latin typeface="Aptos (Body)"/>
              </a:rPr>
              <a:t>nenuveža, o vienų neišleidžia“.</a:t>
            </a:r>
            <a:br>
              <a:rPr lang="lt-LT" sz="1800" dirty="0">
                <a:latin typeface="Aptos (Body)"/>
              </a:rPr>
            </a:br>
            <a:br>
              <a:rPr lang="lt-LT" sz="1800" dirty="0">
                <a:latin typeface="Aptos (Body)"/>
              </a:rPr>
            </a:br>
            <a:r>
              <a:rPr lang="lt-LT" sz="1800" dirty="0">
                <a:latin typeface="Aptos (Body)"/>
              </a:rPr>
              <a:t>„Svajoju </a:t>
            </a:r>
            <a:r>
              <a:rPr lang="lt-LT" sz="1800" b="0" i="0" dirty="0">
                <a:effectLst/>
                <a:latin typeface="Aptos (Body)"/>
              </a:rPr>
              <a:t>savarankiškai išvykti, aplankyti artimuosius, tačiau norėdami tai padaryti, turim raštiškai įrodyti, kur ir pas ką važiuojam, gauti to asmens sutikimą, kad mane priims bei patvirtinimą</a:t>
            </a:r>
            <a:r>
              <a:rPr lang="lt-LT" sz="1800" dirty="0">
                <a:latin typeface="Aptos (Body)"/>
              </a:rPr>
              <a:t>. </a:t>
            </a:r>
            <a:r>
              <a:rPr lang="lt-LT" sz="1800" b="0" i="0" dirty="0">
                <a:effectLst/>
                <a:latin typeface="Aptos (Body)"/>
              </a:rPr>
              <a:t>Niekas tam neturi laiko“.</a:t>
            </a:r>
          </a:p>
          <a:p>
            <a:pPr marL="0" indent="0">
              <a:buNone/>
            </a:pPr>
            <a:r>
              <a:rPr lang="lt-LT" sz="1800" b="0" i="0" dirty="0">
                <a:effectLst/>
                <a:latin typeface="Aptos (Body)"/>
              </a:rPr>
              <a:t>„Sauskelnės keičiamos kitų akivaizdoje, socialiniai darbuotojai kartais netgi užrakina globotinius kambariuose, po skalbimo sumaišomi globotinių skalbiniai“. </a:t>
            </a:r>
          </a:p>
          <a:p>
            <a:pPr marL="0" indent="0">
              <a:buNone/>
            </a:pPr>
            <a:r>
              <a:rPr lang="lt-LT" sz="1800" dirty="0">
                <a:latin typeface="Aptos (Body)"/>
              </a:rPr>
              <a:t>„Mano didžiausias noras nusipirkti mano plaukams tinkamą šampūną. Darbuotojos paprašau, ji nuperka, bet jie mano plaukams netinka. Pačios vienos pirkti neišleidžia, o kartu eiti neturi laiko.“</a:t>
            </a:r>
          </a:p>
          <a:p>
            <a:pPr marL="0" indent="0">
              <a:buNone/>
            </a:pPr>
            <a:r>
              <a:rPr lang="lt-LT" sz="1800" dirty="0">
                <a:latin typeface="Aptos (Body)"/>
              </a:rPr>
              <a:t>„Jau metai laiko su Petru draugaujame, pasiprašėme gyventi viename kambaryje, planavome tuoktis, tačiau įstaigos vadovė, mane iškėlė į grupinio gyvenimo namus, o Petrą paliko įstaigoje. Nesitarė su mumis, pati nusprendė, o man pabandžius paprieštarauti dar ir pagrasino“.</a:t>
            </a:r>
          </a:p>
        </p:txBody>
      </p:sp>
      <p:pic>
        <p:nvPicPr>
          <p:cNvPr id="16392" name="Picture 8" descr="Drawing face tutorial – „Google Play“ programos">
            <a:extLst>
              <a:ext uri="{FF2B5EF4-FFF2-40B4-BE49-F238E27FC236}">
                <a16:creationId xmlns:a16="http://schemas.microsoft.com/office/drawing/2014/main" id="{9C88972E-FD50-1B55-ADFE-54581CF9E2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355" y="4055338"/>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D948DC56-84DC-B562-C3BD-01A76A501864}"/>
              </a:ext>
            </a:extLst>
          </p:cNvPr>
          <p:cNvPicPr>
            <a:picLocks noChangeAspect="1" noChangeArrowheads="1"/>
          </p:cNvPicPr>
          <p:nvPr/>
        </p:nvPicPr>
        <p:blipFill>
          <a:blip r:embed="rId4" cstate="print"/>
          <a:srcRect/>
          <a:stretch>
            <a:fillRect/>
          </a:stretch>
        </p:blipFill>
        <p:spPr bwMode="auto">
          <a:xfrm>
            <a:off x="10878670" y="120419"/>
            <a:ext cx="1143000" cy="891540"/>
          </a:xfrm>
          <a:prstGeom prst="rect">
            <a:avLst/>
          </a:prstGeom>
          <a:noFill/>
          <a:ln w="9525">
            <a:noFill/>
            <a:miter lim="800000"/>
            <a:headEnd/>
            <a:tailEnd/>
          </a:ln>
          <a:effectLst/>
        </p:spPr>
      </p:pic>
    </p:spTree>
    <p:extLst>
      <p:ext uri="{BB962C8B-B14F-4D97-AF65-F5344CB8AC3E}">
        <p14:creationId xmlns:p14="http://schemas.microsoft.com/office/powerpoint/2010/main" val="23547187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5C8A77E-80E4-73CE-26B1-375491012C2C}"/>
              </a:ext>
            </a:extLst>
          </p:cNvPr>
          <p:cNvSpPr txBox="1"/>
          <p:nvPr/>
        </p:nvSpPr>
        <p:spPr>
          <a:xfrm>
            <a:off x="703442" y="256476"/>
            <a:ext cx="10622232" cy="4247317"/>
          </a:xfrm>
          <a:prstGeom prst="rect">
            <a:avLst/>
          </a:prstGeom>
          <a:noFill/>
        </p:spPr>
        <p:txBody>
          <a:bodyPr wrap="square">
            <a:spAutoFit/>
          </a:bodyPr>
          <a:lstStyle/>
          <a:p>
            <a:r>
              <a:rPr lang="lt-LT" sz="1800" dirty="0">
                <a:effectLst/>
                <a:latin typeface="Aptos (Body)"/>
                <a:ea typeface="Aptos" panose="020B0004020202020204" pitchFamily="34" charset="0"/>
              </a:rPr>
              <a:t>Žmonių su negalia institucinės globos pertvarkos tikslas – atsisakyti žmogaus teises ir laisves pažeidžiančių didelių globos namų ir suteikti galimybę intelekto ar psichosocialinę negalią turintiems žmonėms gyventi bendruomenėje, būti jos dalimi, gauti reikalingas paslaugas, tapti savarankiškais.</a:t>
            </a:r>
            <a:endParaRPr lang="lt-LT" dirty="0">
              <a:latin typeface="Aptos (Body)"/>
              <a:ea typeface="Aptos" panose="020B0004020202020204" pitchFamily="34" charset="0"/>
            </a:endParaRPr>
          </a:p>
          <a:p>
            <a:endParaRPr lang="lt-LT" sz="1800" dirty="0">
              <a:effectLst/>
              <a:latin typeface="Aptos (Body)"/>
              <a:ea typeface="Aptos" panose="020B0004020202020204" pitchFamily="34" charset="0"/>
            </a:endParaRPr>
          </a:p>
          <a:p>
            <a:endParaRPr lang="lt-LT" dirty="0">
              <a:latin typeface="Aptos (Body)"/>
              <a:ea typeface="Aptos" panose="020B0004020202020204" pitchFamily="34" charset="0"/>
            </a:endParaRPr>
          </a:p>
          <a:p>
            <a:endParaRPr lang="lt-LT" sz="1800" dirty="0">
              <a:effectLst/>
              <a:latin typeface="Aptos (Body)"/>
              <a:ea typeface="Aptos" panose="020B0004020202020204" pitchFamily="34" charset="0"/>
            </a:endParaRPr>
          </a:p>
          <a:p>
            <a:endParaRPr lang="lt-LT" sz="1800" dirty="0">
              <a:effectLst/>
              <a:latin typeface="Aptos (Body)"/>
              <a:ea typeface="Aptos" panose="020B0004020202020204" pitchFamily="34" charset="0"/>
            </a:endParaRPr>
          </a:p>
          <a:p>
            <a:endParaRPr lang="lt-LT" dirty="0">
              <a:solidFill>
                <a:srgbClr val="091A5A"/>
              </a:solidFill>
              <a:latin typeface="Aptos (Body)"/>
              <a:ea typeface="Aptos" panose="020B0004020202020204" pitchFamily="34" charset="0"/>
            </a:endParaRPr>
          </a:p>
          <a:p>
            <a:endParaRPr lang="lt-LT" sz="1800" dirty="0">
              <a:solidFill>
                <a:srgbClr val="091A5A"/>
              </a:solidFill>
              <a:effectLst/>
              <a:latin typeface="Aptos (Body)"/>
              <a:ea typeface="Aptos" panose="020B0004020202020204" pitchFamily="34" charset="0"/>
            </a:endParaRPr>
          </a:p>
          <a:p>
            <a:endParaRPr lang="lt-LT" dirty="0">
              <a:solidFill>
                <a:srgbClr val="091A5A"/>
              </a:solidFill>
              <a:latin typeface="Aptos (Body)"/>
              <a:ea typeface="Aptos" panose="020B0004020202020204" pitchFamily="34" charset="0"/>
            </a:endParaRPr>
          </a:p>
          <a:p>
            <a:endParaRPr lang="lt-LT" sz="1800" dirty="0">
              <a:solidFill>
                <a:srgbClr val="091A5A"/>
              </a:solidFill>
              <a:effectLst/>
              <a:latin typeface="Aptos (Body)"/>
              <a:ea typeface="Aptos" panose="020B0004020202020204" pitchFamily="34" charset="0"/>
            </a:endParaRPr>
          </a:p>
          <a:p>
            <a:endParaRPr lang="lt-LT" dirty="0">
              <a:solidFill>
                <a:srgbClr val="091A5A"/>
              </a:solidFill>
              <a:latin typeface="Aptos (Body)"/>
              <a:ea typeface="Aptos" panose="020B0004020202020204" pitchFamily="34" charset="0"/>
            </a:endParaRPr>
          </a:p>
          <a:p>
            <a:endParaRPr lang="lt-LT" sz="1800" dirty="0">
              <a:solidFill>
                <a:srgbClr val="091A5A"/>
              </a:solidFill>
              <a:effectLst/>
              <a:latin typeface="Aptos (Body)"/>
              <a:ea typeface="Aptos" panose="020B0004020202020204" pitchFamily="34" charset="0"/>
            </a:endParaRPr>
          </a:p>
          <a:p>
            <a:endParaRPr lang="lt-LT" dirty="0">
              <a:solidFill>
                <a:srgbClr val="091A5A"/>
              </a:solidFill>
              <a:latin typeface="Aptos (Body)"/>
              <a:ea typeface="Aptos" panose="020B0004020202020204" pitchFamily="34" charset="0"/>
            </a:endParaRPr>
          </a:p>
          <a:p>
            <a:endParaRPr lang="lt-LT" sz="1800" dirty="0">
              <a:solidFill>
                <a:srgbClr val="091A5A"/>
              </a:solidFill>
              <a:effectLst/>
              <a:latin typeface="Aptos (Body)"/>
              <a:ea typeface="Aptos" panose="020B0004020202020204" pitchFamily="34" charset="0"/>
            </a:endParaRPr>
          </a:p>
        </p:txBody>
      </p:sp>
      <p:pic>
        <p:nvPicPr>
          <p:cNvPr id="8196" name="Picture 4" descr="Grupinio gyvenimo namų tipinis projektas - Institucinės globos pertvarka">
            <a:extLst>
              <a:ext uri="{FF2B5EF4-FFF2-40B4-BE49-F238E27FC236}">
                <a16:creationId xmlns:a16="http://schemas.microsoft.com/office/drawing/2014/main" id="{E924FDE9-20AC-75CC-E3BB-750A3F5BC7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9619" y="1817424"/>
            <a:ext cx="10741688" cy="386201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FB1237E-AF2F-DF1F-9B31-9260EE874F54}"/>
              </a:ext>
            </a:extLst>
          </p:cNvPr>
          <p:cNvSpPr txBox="1"/>
          <p:nvPr/>
        </p:nvSpPr>
        <p:spPr>
          <a:xfrm>
            <a:off x="751840" y="5891351"/>
            <a:ext cx="10840720" cy="369332"/>
          </a:xfrm>
          <a:prstGeom prst="rect">
            <a:avLst/>
          </a:prstGeom>
          <a:noFill/>
        </p:spPr>
        <p:txBody>
          <a:bodyPr wrap="square">
            <a:spAutoFit/>
          </a:bodyPr>
          <a:lstStyle/>
          <a:p>
            <a:r>
              <a:rPr lang="lt-LT" dirty="0">
                <a:latin typeface="Arial" panose="020B0604020202020204" pitchFamily="34" charset="0"/>
                <a:ea typeface="Times New Roman" panose="02020603050405020304" pitchFamily="18" charset="0"/>
              </a:rPr>
              <a:t>2023 m. gruodžio mėn.</a:t>
            </a:r>
            <a:r>
              <a:rPr lang="lt-LT" sz="1800" dirty="0">
                <a:effectLst/>
                <a:latin typeface="Arial" panose="020B0604020202020204" pitchFamily="34" charset="0"/>
                <a:ea typeface="Times New Roman" panose="02020603050405020304" pitchFamily="18" charset="0"/>
              </a:rPr>
              <a:t> </a:t>
            </a:r>
            <a:r>
              <a:rPr lang="lt-LT" sz="1800" b="1" dirty="0">
                <a:effectLst/>
                <a:latin typeface="Arial" panose="020B0604020202020204" pitchFamily="34" charset="0"/>
                <a:ea typeface="Times New Roman" panose="02020603050405020304" pitchFamily="18" charset="0"/>
              </a:rPr>
              <a:t>Lietuvoje</a:t>
            </a:r>
            <a:r>
              <a:rPr lang="lt-LT" sz="1800" dirty="0">
                <a:effectLst/>
                <a:latin typeface="Arial" panose="020B0604020202020204" pitchFamily="34" charset="0"/>
                <a:ea typeface="Times New Roman" panose="02020603050405020304" pitchFamily="18" charset="0"/>
              </a:rPr>
              <a:t> jau veikė </a:t>
            </a:r>
            <a:r>
              <a:rPr lang="lt-LT" sz="1800" b="1" dirty="0">
                <a:effectLst/>
                <a:latin typeface="Arial" panose="020B0604020202020204" pitchFamily="34" charset="0"/>
                <a:ea typeface="Times New Roman" panose="02020603050405020304" pitchFamily="18" charset="0"/>
              </a:rPr>
              <a:t>53</a:t>
            </a:r>
            <a:r>
              <a:rPr lang="lt-LT" sz="1800" dirty="0">
                <a:effectLst/>
                <a:latin typeface="Arial" panose="020B0604020202020204" pitchFamily="34" charset="0"/>
                <a:ea typeface="Times New Roman" panose="02020603050405020304" pitchFamily="18" charset="0"/>
              </a:rPr>
              <a:t> grupinio gyvenimo namai, kuriuose gyveno </a:t>
            </a:r>
            <a:r>
              <a:rPr lang="lt-LT" sz="1800" b="1" dirty="0">
                <a:effectLst/>
                <a:latin typeface="Arial" panose="020B0604020202020204" pitchFamily="34" charset="0"/>
                <a:ea typeface="Times New Roman" panose="02020603050405020304" pitchFamily="18" charset="0"/>
              </a:rPr>
              <a:t>462</a:t>
            </a:r>
            <a:r>
              <a:rPr lang="lt-LT" sz="1800" dirty="0">
                <a:effectLst/>
                <a:latin typeface="Arial" panose="020B0604020202020204" pitchFamily="34" charset="0"/>
                <a:ea typeface="Times New Roman" panose="02020603050405020304" pitchFamily="18" charset="0"/>
              </a:rPr>
              <a:t> asmenys.</a:t>
            </a:r>
            <a:endParaRPr lang="en-US" dirty="0"/>
          </a:p>
        </p:txBody>
      </p:sp>
      <p:pic>
        <p:nvPicPr>
          <p:cNvPr id="2" name="Picture 2">
            <a:extLst>
              <a:ext uri="{FF2B5EF4-FFF2-40B4-BE49-F238E27FC236}">
                <a16:creationId xmlns:a16="http://schemas.microsoft.com/office/drawing/2014/main" id="{5973DB51-8CCA-BBC1-4225-3C073B4C146F}"/>
              </a:ext>
            </a:extLst>
          </p:cNvPr>
          <p:cNvPicPr>
            <a:picLocks noChangeAspect="1" noChangeArrowheads="1"/>
          </p:cNvPicPr>
          <p:nvPr/>
        </p:nvPicPr>
        <p:blipFill>
          <a:blip r:embed="rId3" cstate="print"/>
          <a:srcRect/>
          <a:stretch>
            <a:fillRect/>
          </a:stretch>
        </p:blipFill>
        <p:spPr bwMode="auto">
          <a:xfrm>
            <a:off x="10878670" y="120419"/>
            <a:ext cx="1143000" cy="891540"/>
          </a:xfrm>
          <a:prstGeom prst="rect">
            <a:avLst/>
          </a:prstGeom>
          <a:noFill/>
          <a:ln w="9525">
            <a:noFill/>
            <a:miter lim="800000"/>
            <a:headEnd/>
            <a:tailEnd/>
          </a:ln>
          <a:effectLst/>
        </p:spPr>
      </p:pic>
      <p:sp>
        <p:nvSpPr>
          <p:cNvPr id="7" name="TextBox 6">
            <a:extLst>
              <a:ext uri="{FF2B5EF4-FFF2-40B4-BE49-F238E27FC236}">
                <a16:creationId xmlns:a16="http://schemas.microsoft.com/office/drawing/2014/main" id="{BCF23F4E-D731-009D-1C11-4ECC5E5CDA03}"/>
              </a:ext>
            </a:extLst>
          </p:cNvPr>
          <p:cNvSpPr txBox="1"/>
          <p:nvPr/>
        </p:nvSpPr>
        <p:spPr>
          <a:xfrm>
            <a:off x="731520" y="1378635"/>
            <a:ext cx="7000240" cy="369332"/>
          </a:xfrm>
          <a:prstGeom prst="rect">
            <a:avLst/>
          </a:prstGeom>
          <a:noFill/>
        </p:spPr>
        <p:txBody>
          <a:bodyPr wrap="square">
            <a:spAutoFit/>
          </a:bodyPr>
          <a:lstStyle/>
          <a:p>
            <a:r>
              <a:rPr lang="lt-LT" sz="1800" dirty="0">
                <a:effectLst/>
                <a:latin typeface="Aptos (Body)"/>
                <a:ea typeface="Aptos" panose="020B0004020202020204" pitchFamily="34" charset="0"/>
              </a:rPr>
              <a:t>Tam tikslui visoje Lietuvoje kuriami Grupinio gyvenimo namai</a:t>
            </a:r>
          </a:p>
        </p:txBody>
      </p:sp>
    </p:spTree>
    <p:extLst>
      <p:ext uri="{BB962C8B-B14F-4D97-AF65-F5344CB8AC3E}">
        <p14:creationId xmlns:p14="http://schemas.microsoft.com/office/powerpoint/2010/main" val="21202218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262ABC4B-37D8-4218-BDD8-6DF6A00C0C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building with a roof and a porch&#10;&#10;Description automatically generated with medium confidence">
            <a:extLst>
              <a:ext uri="{FF2B5EF4-FFF2-40B4-BE49-F238E27FC236}">
                <a16:creationId xmlns:a16="http://schemas.microsoft.com/office/drawing/2014/main" id="{D941735B-7929-2C3F-CB32-56093F2AC6F0}"/>
              </a:ext>
            </a:extLst>
          </p:cNvPr>
          <p:cNvPicPr>
            <a:picLocks noChangeAspect="1"/>
          </p:cNvPicPr>
          <p:nvPr/>
        </p:nvPicPr>
        <p:blipFill rotWithShape="1">
          <a:blip r:embed="rId2">
            <a:extLst>
              <a:ext uri="{28A0092B-C50C-407E-A947-70E740481C1C}">
                <a14:useLocalDpi xmlns:a14="http://schemas.microsoft.com/office/drawing/2010/main" val="0"/>
              </a:ext>
            </a:extLst>
          </a:blip>
          <a:srcRect l="9011" r="2595"/>
          <a:stretch/>
        </p:blipFill>
        <p:spPr>
          <a:xfrm>
            <a:off x="260770" y="1403162"/>
            <a:ext cx="5674897" cy="2220456"/>
          </a:xfrm>
          <a:prstGeom prst="rect">
            <a:avLst/>
          </a:prstGeom>
        </p:spPr>
      </p:pic>
      <p:pic>
        <p:nvPicPr>
          <p:cNvPr id="7" name="Picture 6" descr="A brick building with a brick wall and a white machine&#10;&#10;Description automatically generated with medium confidence">
            <a:extLst>
              <a:ext uri="{FF2B5EF4-FFF2-40B4-BE49-F238E27FC236}">
                <a16:creationId xmlns:a16="http://schemas.microsoft.com/office/drawing/2014/main" id="{FF1ED0FB-DD77-7FF0-43DC-1D4DCBDAE65B}"/>
              </a:ext>
            </a:extLst>
          </p:cNvPr>
          <p:cNvPicPr>
            <a:picLocks noChangeAspect="1"/>
          </p:cNvPicPr>
          <p:nvPr/>
        </p:nvPicPr>
        <p:blipFill rotWithShape="1">
          <a:blip r:embed="rId3">
            <a:extLst>
              <a:ext uri="{28A0092B-C50C-407E-A947-70E740481C1C}">
                <a14:useLocalDpi xmlns:a14="http://schemas.microsoft.com/office/drawing/2010/main" val="0"/>
              </a:ext>
            </a:extLst>
          </a:blip>
          <a:srcRect t="8128" r="-2" b="17942"/>
          <a:stretch/>
        </p:blipFill>
        <p:spPr>
          <a:xfrm>
            <a:off x="260770" y="3754693"/>
            <a:ext cx="5674897" cy="2789954"/>
          </a:xfrm>
          <a:prstGeom prst="rect">
            <a:avLst/>
          </a:prstGeom>
        </p:spPr>
      </p:pic>
      <p:pic>
        <p:nvPicPr>
          <p:cNvPr id="8" name="Picture 7" descr="A group of people standing outside a building&#10;&#10;Description automatically generated">
            <a:extLst>
              <a:ext uri="{FF2B5EF4-FFF2-40B4-BE49-F238E27FC236}">
                <a16:creationId xmlns:a16="http://schemas.microsoft.com/office/drawing/2014/main" id="{AE8BF84C-1F5A-B5B4-5705-C4D7E2EFD4B0}"/>
              </a:ext>
            </a:extLst>
          </p:cNvPr>
          <p:cNvPicPr>
            <a:picLocks noChangeAspect="1"/>
          </p:cNvPicPr>
          <p:nvPr/>
        </p:nvPicPr>
        <p:blipFill rotWithShape="1">
          <a:blip r:embed="rId4">
            <a:extLst>
              <a:ext uri="{28A0092B-C50C-407E-A947-70E740481C1C}">
                <a14:useLocalDpi xmlns:a14="http://schemas.microsoft.com/office/drawing/2010/main" val="0"/>
              </a:ext>
            </a:extLst>
          </a:blip>
          <a:srcRect l="16102" r="20782" b="1"/>
          <a:stretch/>
        </p:blipFill>
        <p:spPr>
          <a:xfrm>
            <a:off x="6063293" y="545252"/>
            <a:ext cx="5711944" cy="6018107"/>
          </a:xfrm>
          <a:prstGeom prst="rect">
            <a:avLst/>
          </a:prstGeom>
        </p:spPr>
      </p:pic>
      <p:sp>
        <p:nvSpPr>
          <p:cNvPr id="10" name="TextBox 9">
            <a:extLst>
              <a:ext uri="{FF2B5EF4-FFF2-40B4-BE49-F238E27FC236}">
                <a16:creationId xmlns:a16="http://schemas.microsoft.com/office/drawing/2014/main" id="{6C649270-A9E8-FABF-E6B0-97F218EAC0AF}"/>
              </a:ext>
            </a:extLst>
          </p:cNvPr>
          <p:cNvSpPr txBox="1"/>
          <p:nvPr/>
        </p:nvSpPr>
        <p:spPr>
          <a:xfrm>
            <a:off x="248596" y="462173"/>
            <a:ext cx="10254856" cy="646331"/>
          </a:xfrm>
          <a:prstGeom prst="rect">
            <a:avLst/>
          </a:prstGeom>
          <a:noFill/>
        </p:spPr>
        <p:txBody>
          <a:bodyPr wrap="square">
            <a:spAutoFit/>
          </a:bodyPr>
          <a:lstStyle/>
          <a:p>
            <a:pPr>
              <a:spcAft>
                <a:spcPts val="750"/>
              </a:spcAft>
            </a:pPr>
            <a:r>
              <a:rPr lang="lt-LT" b="0" i="0" dirty="0">
                <a:effectLst/>
                <a:latin typeface="Roboto" panose="02000000000000000000" pitchFamily="2" charset="0"/>
              </a:rPr>
              <a:t>2024 m. metų viduryje tokių namų Lietuvoje turėtų būti apie </a:t>
            </a:r>
            <a:r>
              <a:rPr lang="lt-LT" b="1" i="0" dirty="0">
                <a:effectLst/>
                <a:latin typeface="Roboto" panose="02000000000000000000" pitchFamily="2" charset="0"/>
              </a:rPr>
              <a:t>100</a:t>
            </a:r>
            <a:r>
              <a:rPr lang="lt-LT" b="0" i="0" dirty="0">
                <a:effectLst/>
                <a:latin typeface="Roboto" panose="02000000000000000000" pitchFamily="2" charset="0"/>
              </a:rPr>
              <a:t>, juose turėtų apsigyventi apie </a:t>
            </a:r>
            <a:r>
              <a:rPr lang="lt-LT" b="1" i="0" dirty="0">
                <a:effectLst/>
                <a:latin typeface="Roboto" panose="02000000000000000000" pitchFamily="2" charset="0"/>
              </a:rPr>
              <a:t>900</a:t>
            </a:r>
            <a:r>
              <a:rPr lang="lt-LT" b="0" i="0" dirty="0">
                <a:effectLst/>
                <a:latin typeface="Roboto" panose="02000000000000000000" pitchFamily="2" charset="0"/>
              </a:rPr>
              <a:t> žmonių su negalia.</a:t>
            </a:r>
          </a:p>
        </p:txBody>
      </p:sp>
      <p:pic>
        <p:nvPicPr>
          <p:cNvPr id="2" name="Picture 2">
            <a:extLst>
              <a:ext uri="{FF2B5EF4-FFF2-40B4-BE49-F238E27FC236}">
                <a16:creationId xmlns:a16="http://schemas.microsoft.com/office/drawing/2014/main" id="{888F5DF6-DBAF-A9E3-5DD6-113E77585F60}"/>
              </a:ext>
            </a:extLst>
          </p:cNvPr>
          <p:cNvPicPr>
            <a:picLocks noChangeAspect="1" noChangeArrowheads="1"/>
          </p:cNvPicPr>
          <p:nvPr/>
        </p:nvPicPr>
        <p:blipFill>
          <a:blip r:embed="rId5" cstate="print"/>
          <a:srcRect/>
          <a:stretch>
            <a:fillRect/>
          </a:stretch>
        </p:blipFill>
        <p:spPr bwMode="auto">
          <a:xfrm>
            <a:off x="10878670" y="120419"/>
            <a:ext cx="1143000" cy="891540"/>
          </a:xfrm>
          <a:prstGeom prst="rect">
            <a:avLst/>
          </a:prstGeom>
          <a:noFill/>
          <a:ln w="9525">
            <a:noFill/>
            <a:miter lim="800000"/>
            <a:headEnd/>
            <a:tailEnd/>
          </a:ln>
          <a:effectLst/>
        </p:spPr>
      </p:pic>
    </p:spTree>
    <p:extLst>
      <p:ext uri="{BB962C8B-B14F-4D97-AF65-F5344CB8AC3E}">
        <p14:creationId xmlns:p14="http://schemas.microsoft.com/office/powerpoint/2010/main" val="27371878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Picture 6" descr="A desk and chair in a room&#10;&#10;Description automatically generated">
            <a:extLst>
              <a:ext uri="{FF2B5EF4-FFF2-40B4-BE49-F238E27FC236}">
                <a16:creationId xmlns:a16="http://schemas.microsoft.com/office/drawing/2014/main" id="{B65C717E-AAF2-178D-43CC-66EF4514FCD7}"/>
              </a:ext>
            </a:extLst>
          </p:cNvPr>
          <p:cNvPicPr>
            <a:picLocks noChangeAspect="1"/>
          </p:cNvPicPr>
          <p:nvPr/>
        </p:nvPicPr>
        <p:blipFill rotWithShape="1">
          <a:blip r:embed="rId2">
            <a:extLst>
              <a:ext uri="{28A0092B-C50C-407E-A947-70E740481C1C}">
                <a14:useLocalDpi xmlns:a14="http://schemas.microsoft.com/office/drawing/2010/main" val="0"/>
              </a:ext>
            </a:extLst>
          </a:blip>
          <a:srcRect l="11797" r="32955"/>
          <a:stretch/>
        </p:blipFill>
        <p:spPr>
          <a:xfrm>
            <a:off x="191086" y="293635"/>
            <a:ext cx="5813197" cy="6129087"/>
          </a:xfrm>
          <a:prstGeom prst="rect">
            <a:avLst/>
          </a:prstGeom>
        </p:spPr>
      </p:pic>
      <p:pic>
        <p:nvPicPr>
          <p:cNvPr id="3" name="Picture 2">
            <a:extLst>
              <a:ext uri="{FF2B5EF4-FFF2-40B4-BE49-F238E27FC236}">
                <a16:creationId xmlns:a16="http://schemas.microsoft.com/office/drawing/2014/main" id="{190C810A-1A37-9D96-D0D1-1988432819DF}"/>
              </a:ext>
            </a:extLst>
          </p:cNvPr>
          <p:cNvPicPr>
            <a:picLocks noChangeAspect="1"/>
          </p:cNvPicPr>
          <p:nvPr/>
        </p:nvPicPr>
        <p:blipFill rotWithShape="1">
          <a:blip r:embed="rId3"/>
          <a:srcRect t="15799" b="11345"/>
          <a:stretch/>
        </p:blipFill>
        <p:spPr>
          <a:xfrm>
            <a:off x="6196929" y="293636"/>
            <a:ext cx="5803986" cy="3171422"/>
          </a:xfrm>
          <a:prstGeom prst="rect">
            <a:avLst/>
          </a:prstGeom>
        </p:spPr>
      </p:pic>
      <p:pic>
        <p:nvPicPr>
          <p:cNvPr id="5" name="Picture 4" descr="A room with a bed and desk&#10;&#10;Description automatically generated">
            <a:extLst>
              <a:ext uri="{FF2B5EF4-FFF2-40B4-BE49-F238E27FC236}">
                <a16:creationId xmlns:a16="http://schemas.microsoft.com/office/drawing/2014/main" id="{FEF84350-92FD-5B59-405A-8F94EC3DF208}"/>
              </a:ext>
            </a:extLst>
          </p:cNvPr>
          <p:cNvPicPr>
            <a:picLocks noChangeAspect="1"/>
          </p:cNvPicPr>
          <p:nvPr/>
        </p:nvPicPr>
        <p:blipFill rotWithShape="1">
          <a:blip r:embed="rId4">
            <a:extLst>
              <a:ext uri="{28A0092B-C50C-407E-A947-70E740481C1C}">
                <a14:useLocalDpi xmlns:a14="http://schemas.microsoft.com/office/drawing/2010/main" val="0"/>
              </a:ext>
            </a:extLst>
          </a:blip>
          <a:srcRect t="12809" b="15062"/>
          <a:stretch/>
        </p:blipFill>
        <p:spPr>
          <a:xfrm>
            <a:off x="6196929" y="3636776"/>
            <a:ext cx="5786386" cy="2785950"/>
          </a:xfrm>
          <a:prstGeom prst="rect">
            <a:avLst/>
          </a:prstGeom>
        </p:spPr>
      </p:pic>
    </p:spTree>
    <p:extLst>
      <p:ext uri="{BB962C8B-B14F-4D97-AF65-F5344CB8AC3E}">
        <p14:creationId xmlns:p14="http://schemas.microsoft.com/office/powerpoint/2010/main" val="4669538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a:extLst>
              <a:ext uri="{FF2B5EF4-FFF2-40B4-BE49-F238E27FC236}">
                <a16:creationId xmlns:a16="http://schemas.microsoft.com/office/drawing/2014/main" id="{D99D9A19-BED0-D520-1020-167229F57C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42480" y="1209041"/>
            <a:ext cx="4368800" cy="542019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88E2247-4D99-A81A-39A8-869945105D2B}"/>
              </a:ext>
            </a:extLst>
          </p:cNvPr>
          <p:cNvSpPr txBox="1"/>
          <p:nvPr/>
        </p:nvSpPr>
        <p:spPr>
          <a:xfrm>
            <a:off x="156723" y="478602"/>
            <a:ext cx="10317910" cy="369332"/>
          </a:xfrm>
          <a:prstGeom prst="rect">
            <a:avLst/>
          </a:prstGeom>
          <a:noFill/>
        </p:spPr>
        <p:txBody>
          <a:bodyPr wrap="square">
            <a:spAutoFit/>
          </a:bodyPr>
          <a:lstStyle/>
          <a:p>
            <a:pPr>
              <a:spcAft>
                <a:spcPts val="750"/>
              </a:spcAft>
            </a:pPr>
            <a:r>
              <a:rPr lang="lt-LT" b="0" i="0" dirty="0">
                <a:effectLst/>
                <a:latin typeface="Aptos (Body)"/>
              </a:rPr>
              <a:t> Iki 2030 metų šalies savivaldybės planuoja įkurti dar apie </a:t>
            </a:r>
            <a:r>
              <a:rPr lang="lt-LT" b="1" i="0" dirty="0">
                <a:effectLst/>
                <a:latin typeface="Aptos (Body)"/>
              </a:rPr>
              <a:t>80</a:t>
            </a:r>
            <a:r>
              <a:rPr lang="lt-LT" b="0" i="0" dirty="0">
                <a:effectLst/>
                <a:latin typeface="Aptos (Body)"/>
              </a:rPr>
              <a:t> grupinio gyvenimo namų.</a:t>
            </a:r>
            <a:endParaRPr lang="en-US" sz="1800" dirty="0">
              <a:effectLst/>
              <a:latin typeface="Aptos (Body)"/>
              <a:ea typeface="Times New Roman" panose="02020603050405020304" pitchFamily="18" charset="0"/>
            </a:endParaRPr>
          </a:p>
        </p:txBody>
      </p:sp>
      <p:sp>
        <p:nvSpPr>
          <p:cNvPr id="6" name="AutoShape 6" descr="MMM.LT. Grupinio gyvenimo namai – nauja galimybė žmonėms su negalia">
            <a:extLst>
              <a:ext uri="{FF2B5EF4-FFF2-40B4-BE49-F238E27FC236}">
                <a16:creationId xmlns:a16="http://schemas.microsoft.com/office/drawing/2014/main" id="{1B2A68A3-D333-F3A5-6CE1-F405F4444F1C}"/>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 name="Picture 9" descr="A kitchen with white cabinets and a wood floor&#10;&#10;Description automatically generated">
            <a:extLst>
              <a:ext uri="{FF2B5EF4-FFF2-40B4-BE49-F238E27FC236}">
                <a16:creationId xmlns:a16="http://schemas.microsoft.com/office/drawing/2014/main" id="{54DC9FCF-81CD-79A5-B30F-94D3C40791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56" y="1219200"/>
            <a:ext cx="6688058" cy="5411645"/>
          </a:xfrm>
          <a:prstGeom prst="rect">
            <a:avLst/>
          </a:prstGeom>
        </p:spPr>
      </p:pic>
      <p:pic>
        <p:nvPicPr>
          <p:cNvPr id="2" name="Picture 2">
            <a:extLst>
              <a:ext uri="{FF2B5EF4-FFF2-40B4-BE49-F238E27FC236}">
                <a16:creationId xmlns:a16="http://schemas.microsoft.com/office/drawing/2014/main" id="{02F59705-9D90-6352-0F5D-A8A6B05D6A20}"/>
              </a:ext>
            </a:extLst>
          </p:cNvPr>
          <p:cNvPicPr>
            <a:picLocks noChangeAspect="1" noChangeArrowheads="1"/>
          </p:cNvPicPr>
          <p:nvPr/>
        </p:nvPicPr>
        <p:blipFill>
          <a:blip r:embed="rId4" cstate="print"/>
          <a:srcRect/>
          <a:stretch>
            <a:fillRect/>
          </a:stretch>
        </p:blipFill>
        <p:spPr bwMode="auto">
          <a:xfrm>
            <a:off x="10878670" y="120419"/>
            <a:ext cx="1143000" cy="891540"/>
          </a:xfrm>
          <a:prstGeom prst="rect">
            <a:avLst/>
          </a:prstGeom>
          <a:noFill/>
          <a:ln w="9525">
            <a:noFill/>
            <a:miter lim="800000"/>
            <a:headEnd/>
            <a:tailEnd/>
          </a:ln>
          <a:effectLst/>
        </p:spPr>
      </p:pic>
    </p:spTree>
    <p:extLst>
      <p:ext uri="{BB962C8B-B14F-4D97-AF65-F5344CB8AC3E}">
        <p14:creationId xmlns:p14="http://schemas.microsoft.com/office/powerpoint/2010/main" val="15417859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5DD00CF5-A500-28A0-D9A9-2271C10DF5C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811" r="-1" b="-1"/>
          <a:stretch/>
        </p:blipFill>
        <p:spPr bwMode="auto">
          <a:xfrm>
            <a:off x="502634" y="913542"/>
            <a:ext cx="6843046" cy="485327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66CDB19-0E47-D852-2D6A-FA56BCE6EF9F}"/>
              </a:ext>
            </a:extLst>
          </p:cNvPr>
          <p:cNvSpPr txBox="1"/>
          <p:nvPr/>
        </p:nvSpPr>
        <p:spPr>
          <a:xfrm>
            <a:off x="7625804" y="853440"/>
            <a:ext cx="4159796" cy="4389120"/>
          </a:xfrm>
          <a:prstGeom prst="rect">
            <a:avLst/>
          </a:prstGeom>
        </p:spPr>
        <p:txBody>
          <a:bodyPr vert="horz" lIns="91440" tIns="45720" rIns="91440" bIns="45720" rtlCol="0" anchor="t">
            <a:noAutofit/>
          </a:bodyPr>
          <a:lstStyle/>
          <a:p>
            <a:pPr>
              <a:lnSpc>
                <a:spcPct val="90000"/>
              </a:lnSpc>
              <a:spcAft>
                <a:spcPts val="600"/>
              </a:spcAft>
            </a:pPr>
            <a:r>
              <a:rPr lang="lt-LT" b="0" i="0" dirty="0">
                <a:effectLst/>
              </a:rPr>
              <a:t>Edvardas yra našlaitis, nuo mažens augo kūdikių, vėliau vaikų namuose Vilniuje. Mokėsi internatinėje mokykloje, iš kurios buvo nukreiptas mokytis į profesinę mokyklą, kur įgijo statybininko specialybę. Pats labai norėjo įgyti su menu susijusią specialybę Kauno Stepo Žuko taikomosios dailės mokykloje, bet nebuvo pedagogų ar kitų specialistų, kurie jam padėtų siekti savo tikslo. Supykęs, kad turi mokytis, ko nenori, jis vis daugiau laiko leisdavo gatvėse su įtartinomis kompanijomis, ėmė vartoti alkoholį. Porą metų jis gyveno gatvėje ir nakvodavo, kur pakliuvę, o tada iš socialinių darbuotojų sužinojo, kad žmonės, turintys psichosocialinę negalią, gali gyventi globos įstaigose (tais laikais jos paprastai buvo vadinamos pensionatais).</a:t>
            </a:r>
            <a:endParaRPr lang="lt-LT" dirty="0"/>
          </a:p>
        </p:txBody>
      </p:sp>
      <p:grpSp>
        <p:nvGrpSpPr>
          <p:cNvPr id="4121" name="Group 4120">
            <a:extLst>
              <a:ext uri="{FF2B5EF4-FFF2-40B4-BE49-F238E27FC236}">
                <a16:creationId xmlns:a16="http://schemas.microsoft.com/office/drawing/2014/main" id="{31C49F18-8757-4E87-5C2E-9D6D7B82BA3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4122" name="Rectangle 4121">
              <a:extLst>
                <a:ext uri="{FF2B5EF4-FFF2-40B4-BE49-F238E27FC236}">
                  <a16:creationId xmlns:a16="http://schemas.microsoft.com/office/drawing/2014/main" id="{25C84D91-E5BF-B919-ACEF-4A25262CEE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23" name="Rectangle 4122">
              <a:extLst>
                <a:ext uri="{FF2B5EF4-FFF2-40B4-BE49-F238E27FC236}">
                  <a16:creationId xmlns:a16="http://schemas.microsoft.com/office/drawing/2014/main" id="{DD889E38-27CA-E23F-B646-8D7B4BB17D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00921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7" name="Rectangle 5126">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a:extLst>
              <a:ext uri="{FF2B5EF4-FFF2-40B4-BE49-F238E27FC236}">
                <a16:creationId xmlns:a16="http://schemas.microsoft.com/office/drawing/2014/main" id="{EAE048FC-9D4D-2690-2102-6C94CD66B4C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42" b="46466"/>
          <a:stretch/>
        </p:blipFill>
        <p:spPr bwMode="auto">
          <a:xfrm>
            <a:off x="2522356"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5129" name="Rectangle 5128">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6498811E-1E83-DC7A-7193-195EE77C9E36}"/>
              </a:ext>
            </a:extLst>
          </p:cNvPr>
          <p:cNvSpPr txBox="1"/>
          <p:nvPr/>
        </p:nvSpPr>
        <p:spPr>
          <a:xfrm>
            <a:off x="568960" y="873760"/>
            <a:ext cx="3949189" cy="5536883"/>
          </a:xfrm>
          <a:prstGeom prst="rect">
            <a:avLst/>
          </a:prstGeom>
        </p:spPr>
        <p:txBody>
          <a:bodyPr vert="horz" lIns="91440" tIns="45720" rIns="91440" bIns="45720" rtlCol="0">
            <a:normAutofit/>
          </a:bodyPr>
          <a:lstStyle/>
          <a:p>
            <a:pPr>
              <a:lnSpc>
                <a:spcPct val="90000"/>
              </a:lnSpc>
              <a:spcAft>
                <a:spcPts val="600"/>
              </a:spcAft>
            </a:pPr>
            <a:r>
              <a:rPr lang="lt-LT" b="0" i="0" dirty="0">
                <a:effectLst/>
              </a:rPr>
              <a:t>„Vaikystėje buvau pasiutusi ir labai ilgėjausi mamos.“ Mama jos gyvenime niekada neatliko svarbaus vaidmens. Gyvendama vienoje iš globos įstaigų, Laura pradėjo sportuoti. „Kai įstojau į Radviliškio verslo mokyklą, pradėjau dar aktyviau sportuoti. Specialiosiose žaidynėse tapau Lietuvos čempione. Rungtyniavau su sveikais žmonėmis Lietuvoje ir Latvijoje. Lietuvoje savo svorio kategorijoje buvau antra“, – pamena Laura. Jos sritis – sunkioji atletika. Prieš trejus metus Dubajuje vykusioje specialiojoje olimpiadoje mergina iškovojo du aukso medalius. Šiuos pasiekimus įvertino tuometinė prezidentė Dalia Grybauskaitė – prezidentūroje įteikė apdovanojimą</a:t>
            </a:r>
            <a:r>
              <a:rPr lang="en-US" b="0" i="0" dirty="0">
                <a:effectLst/>
              </a:rPr>
              <a:t>.</a:t>
            </a:r>
            <a:endParaRPr lang="en-US" dirty="0"/>
          </a:p>
        </p:txBody>
      </p:sp>
    </p:spTree>
    <p:extLst>
      <p:ext uri="{BB962C8B-B14F-4D97-AF65-F5344CB8AC3E}">
        <p14:creationId xmlns:p14="http://schemas.microsoft.com/office/powerpoint/2010/main" val="20677750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1" name="Rectangle 6150">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209ACB43-D2E9-EE70-C211-5EC26242F932}"/>
              </a:ext>
            </a:extLst>
          </p:cNvPr>
          <p:cNvSpPr txBox="1"/>
          <p:nvPr/>
        </p:nvSpPr>
        <p:spPr>
          <a:xfrm>
            <a:off x="1153161" y="1381760"/>
            <a:ext cx="4160519" cy="5160963"/>
          </a:xfrm>
          <a:prstGeom prst="rect">
            <a:avLst/>
          </a:prstGeom>
        </p:spPr>
        <p:txBody>
          <a:bodyPr vert="horz" lIns="91440" tIns="45720" rIns="91440" bIns="45720" rtlCol="0">
            <a:normAutofit/>
          </a:bodyPr>
          <a:lstStyle/>
          <a:p>
            <a:pPr>
              <a:lnSpc>
                <a:spcPct val="90000"/>
              </a:lnSpc>
              <a:spcAft>
                <a:spcPts val="600"/>
              </a:spcAft>
            </a:pPr>
            <a:r>
              <a:rPr lang="en-US" b="0" i="0" dirty="0">
                <a:effectLst/>
              </a:rPr>
              <a:t>52 </a:t>
            </a:r>
            <a:r>
              <a:rPr lang="en-US" b="0" i="0" dirty="0" err="1">
                <a:effectLst/>
              </a:rPr>
              <a:t>metų</a:t>
            </a:r>
            <a:r>
              <a:rPr lang="en-US" b="0" i="0" dirty="0">
                <a:effectLst/>
              </a:rPr>
              <a:t> </a:t>
            </a:r>
            <a:r>
              <a:rPr lang="en-US" b="0" i="0" dirty="0" err="1">
                <a:effectLst/>
              </a:rPr>
              <a:t>Kęstutį</a:t>
            </a:r>
            <a:r>
              <a:rPr lang="en-US" b="0" i="0" dirty="0">
                <a:effectLst/>
              </a:rPr>
              <a:t> </a:t>
            </a:r>
            <a:r>
              <a:rPr lang="en-US" b="0" i="0" dirty="0" err="1">
                <a:effectLst/>
              </a:rPr>
              <a:t>negalia</a:t>
            </a:r>
            <a:r>
              <a:rPr lang="en-US" b="0" i="0" dirty="0">
                <a:effectLst/>
              </a:rPr>
              <a:t> </a:t>
            </a:r>
            <a:r>
              <a:rPr lang="en-US" b="0" i="0" dirty="0" err="1">
                <a:effectLst/>
              </a:rPr>
              <a:t>užklupo</a:t>
            </a:r>
            <a:r>
              <a:rPr lang="en-US" b="0" i="0" dirty="0">
                <a:effectLst/>
              </a:rPr>
              <a:t> </a:t>
            </a:r>
            <a:r>
              <a:rPr lang="en-US" b="0" i="0" dirty="0" err="1">
                <a:effectLst/>
              </a:rPr>
              <a:t>netikėtai</a:t>
            </a:r>
            <a:r>
              <a:rPr lang="en-US" b="0" i="0" dirty="0">
                <a:effectLst/>
              </a:rPr>
              <a:t>. </a:t>
            </a:r>
            <a:r>
              <a:rPr lang="en-US" b="0" i="0" dirty="0" err="1">
                <a:effectLst/>
              </a:rPr>
              <a:t>Prieš</a:t>
            </a:r>
            <a:r>
              <a:rPr lang="en-US" b="0" i="0" dirty="0">
                <a:effectLst/>
              </a:rPr>
              <a:t> </a:t>
            </a:r>
            <a:r>
              <a:rPr lang="en-US" b="0" i="0" dirty="0" err="1">
                <a:effectLst/>
              </a:rPr>
              <a:t>kelerius</a:t>
            </a:r>
            <a:r>
              <a:rPr lang="en-US" b="0" i="0" dirty="0">
                <a:effectLst/>
              </a:rPr>
              <a:t> </a:t>
            </a:r>
            <a:r>
              <a:rPr lang="en-US" b="0" i="0" dirty="0" err="1">
                <a:effectLst/>
              </a:rPr>
              <a:t>metus</a:t>
            </a:r>
            <a:r>
              <a:rPr lang="en-US" b="0" i="0" dirty="0">
                <a:effectLst/>
              </a:rPr>
              <a:t> </a:t>
            </a:r>
            <a:r>
              <a:rPr lang="en-US" b="0" i="0" dirty="0" err="1">
                <a:effectLst/>
              </a:rPr>
              <a:t>miške</a:t>
            </a:r>
            <a:r>
              <a:rPr lang="en-US" b="0" i="0" dirty="0">
                <a:effectLst/>
              </a:rPr>
              <a:t> </a:t>
            </a:r>
            <a:r>
              <a:rPr lang="en-US" b="0" i="0" dirty="0" err="1">
                <a:effectLst/>
              </a:rPr>
              <a:t>grybauti</a:t>
            </a:r>
            <a:r>
              <a:rPr lang="en-US" b="0" i="0" dirty="0">
                <a:effectLst/>
              </a:rPr>
              <a:t> </a:t>
            </a:r>
            <a:r>
              <a:rPr lang="en-US" b="0" i="0" dirty="0" err="1">
                <a:effectLst/>
              </a:rPr>
              <a:t>ir</a:t>
            </a:r>
            <a:r>
              <a:rPr lang="en-US" b="0" i="0" dirty="0">
                <a:effectLst/>
              </a:rPr>
              <a:t> </a:t>
            </a:r>
            <a:r>
              <a:rPr lang="en-US" b="0" i="0" dirty="0" err="1">
                <a:effectLst/>
              </a:rPr>
              <a:t>uogauti</a:t>
            </a:r>
            <a:r>
              <a:rPr lang="en-US" b="0" i="0" dirty="0">
                <a:effectLst/>
              </a:rPr>
              <a:t> </a:t>
            </a:r>
            <a:r>
              <a:rPr lang="en-US" b="0" i="0" dirty="0" err="1">
                <a:effectLst/>
              </a:rPr>
              <a:t>mėgstantis</a:t>
            </a:r>
            <a:r>
              <a:rPr lang="en-US" b="0" i="0" dirty="0">
                <a:effectLst/>
              </a:rPr>
              <a:t> </a:t>
            </a:r>
            <a:r>
              <a:rPr lang="en-US" b="0" i="0" dirty="0" err="1">
                <a:effectLst/>
              </a:rPr>
              <a:t>vyras</a:t>
            </a:r>
            <a:r>
              <a:rPr lang="en-US" b="0" i="0" dirty="0">
                <a:effectLst/>
              </a:rPr>
              <a:t> </a:t>
            </a:r>
            <a:r>
              <a:rPr lang="en-US" b="0" i="0" dirty="0" err="1">
                <a:effectLst/>
              </a:rPr>
              <a:t>susirgo</a:t>
            </a:r>
            <a:r>
              <a:rPr lang="en-US" b="0" i="0" dirty="0">
                <a:effectLst/>
              </a:rPr>
              <a:t> </a:t>
            </a:r>
            <a:r>
              <a:rPr lang="en-US" b="0" i="0" dirty="0" err="1">
                <a:effectLst/>
              </a:rPr>
              <a:t>dviem</a:t>
            </a:r>
            <a:r>
              <a:rPr lang="en-US" b="0" i="0" dirty="0">
                <a:effectLst/>
              </a:rPr>
              <a:t> </a:t>
            </a:r>
            <a:r>
              <a:rPr lang="en-US" b="0" i="0" dirty="0" err="1">
                <a:effectLst/>
              </a:rPr>
              <a:t>erkių</a:t>
            </a:r>
            <a:r>
              <a:rPr lang="en-US" b="0" i="0" dirty="0">
                <a:effectLst/>
              </a:rPr>
              <a:t> </a:t>
            </a:r>
            <a:r>
              <a:rPr lang="en-US" b="0" i="0" dirty="0" err="1">
                <a:effectLst/>
              </a:rPr>
              <a:t>platinamomis</a:t>
            </a:r>
            <a:r>
              <a:rPr lang="en-US" b="0" i="0" dirty="0">
                <a:effectLst/>
              </a:rPr>
              <a:t> </a:t>
            </a:r>
            <a:r>
              <a:rPr lang="en-US" b="0" i="0" dirty="0" err="1">
                <a:effectLst/>
              </a:rPr>
              <a:t>ligomis</a:t>
            </a:r>
            <a:r>
              <a:rPr lang="en-US" b="0" i="0" dirty="0">
                <a:effectLst/>
              </a:rPr>
              <a:t> – </a:t>
            </a:r>
            <a:r>
              <a:rPr lang="en-US" b="0" i="0" dirty="0" err="1">
                <a:effectLst/>
              </a:rPr>
              <a:t>Laimo</a:t>
            </a:r>
            <a:r>
              <a:rPr lang="en-US" b="0" i="0" dirty="0">
                <a:effectLst/>
              </a:rPr>
              <a:t> </a:t>
            </a:r>
            <a:r>
              <a:rPr lang="en-US" b="0" i="0" dirty="0" err="1">
                <a:effectLst/>
              </a:rPr>
              <a:t>liga</a:t>
            </a:r>
            <a:r>
              <a:rPr lang="en-US" b="0" i="0" dirty="0">
                <a:effectLst/>
              </a:rPr>
              <a:t> </a:t>
            </a:r>
            <a:r>
              <a:rPr lang="en-US" b="0" i="0" dirty="0" err="1">
                <a:effectLst/>
              </a:rPr>
              <a:t>ir</a:t>
            </a:r>
            <a:r>
              <a:rPr lang="en-US" b="0" i="0" dirty="0">
                <a:effectLst/>
              </a:rPr>
              <a:t> </a:t>
            </a:r>
            <a:r>
              <a:rPr lang="en-US" b="0" i="0" dirty="0" err="1">
                <a:effectLst/>
              </a:rPr>
              <a:t>erkiniu</a:t>
            </a:r>
            <a:r>
              <a:rPr lang="en-US" b="0" i="0" dirty="0">
                <a:effectLst/>
              </a:rPr>
              <a:t> </a:t>
            </a:r>
            <a:r>
              <a:rPr lang="en-US" b="0" i="0" dirty="0" err="1">
                <a:effectLst/>
              </a:rPr>
              <a:t>encefalitu</a:t>
            </a:r>
            <a:r>
              <a:rPr lang="en-US" b="0" i="0" dirty="0">
                <a:effectLst/>
              </a:rPr>
              <a:t>. </a:t>
            </a:r>
            <a:r>
              <a:rPr lang="en-US" b="0" i="0" dirty="0" err="1">
                <a:effectLst/>
              </a:rPr>
              <a:t>Ligos</a:t>
            </a:r>
            <a:r>
              <a:rPr lang="en-US" b="0" i="0" dirty="0">
                <a:effectLst/>
              </a:rPr>
              <a:t> </a:t>
            </a:r>
            <a:r>
              <a:rPr lang="en-US" b="0" i="0" dirty="0" err="1">
                <a:effectLst/>
              </a:rPr>
              <a:t>paliko</a:t>
            </a:r>
            <a:r>
              <a:rPr lang="en-US" b="0" i="0" dirty="0">
                <a:effectLst/>
              </a:rPr>
              <a:t> </a:t>
            </a:r>
            <a:r>
              <a:rPr lang="en-US" b="0" i="0" dirty="0" err="1">
                <a:effectLst/>
              </a:rPr>
              <a:t>sunkių</a:t>
            </a:r>
            <a:r>
              <a:rPr lang="en-US" b="0" i="0" dirty="0">
                <a:effectLst/>
              </a:rPr>
              <a:t> </a:t>
            </a:r>
            <a:r>
              <a:rPr lang="en-US" b="0" i="0" dirty="0" err="1">
                <a:effectLst/>
              </a:rPr>
              <a:t>pasekmių</a:t>
            </a:r>
            <a:r>
              <a:rPr lang="en-US" b="0" i="0" dirty="0">
                <a:effectLst/>
              </a:rPr>
              <a:t> – </a:t>
            </a:r>
            <a:r>
              <a:rPr lang="en-US" b="0" i="0" dirty="0" err="1">
                <a:effectLst/>
              </a:rPr>
              <a:t>vyrui</a:t>
            </a:r>
            <a:r>
              <a:rPr lang="en-US" b="0" i="0" dirty="0">
                <a:effectLst/>
              </a:rPr>
              <a:t> </a:t>
            </a:r>
            <a:r>
              <a:rPr lang="en-US" b="0" i="0" dirty="0" err="1">
                <a:effectLst/>
              </a:rPr>
              <a:t>buvo</a:t>
            </a:r>
            <a:r>
              <a:rPr lang="en-US" b="0" i="0" dirty="0">
                <a:effectLst/>
              </a:rPr>
              <a:t> </a:t>
            </a:r>
            <a:r>
              <a:rPr lang="en-US" b="0" i="0" dirty="0" err="1">
                <a:effectLst/>
              </a:rPr>
              <a:t>nustatyta</a:t>
            </a:r>
            <a:r>
              <a:rPr lang="en-US" b="0" i="0" dirty="0">
                <a:effectLst/>
              </a:rPr>
              <a:t> </a:t>
            </a:r>
            <a:r>
              <a:rPr lang="en-US" b="0" i="0" dirty="0" err="1">
                <a:effectLst/>
              </a:rPr>
              <a:t>psichikos</a:t>
            </a:r>
            <a:r>
              <a:rPr lang="en-US" b="0" i="0" dirty="0">
                <a:effectLst/>
              </a:rPr>
              <a:t> </a:t>
            </a:r>
            <a:r>
              <a:rPr lang="en-US" b="0" i="0" dirty="0" err="1">
                <a:effectLst/>
              </a:rPr>
              <a:t>negalia</a:t>
            </a:r>
            <a:r>
              <a:rPr lang="en-US" b="0" i="0" dirty="0">
                <a:effectLst/>
              </a:rPr>
              <a:t>. </a:t>
            </a:r>
            <a:r>
              <a:rPr lang="en-US" b="0" i="0" dirty="0" err="1">
                <a:effectLst/>
              </a:rPr>
              <a:t>Nepaisant</a:t>
            </a:r>
            <a:r>
              <a:rPr lang="en-US" b="0" i="0" dirty="0">
                <a:effectLst/>
              </a:rPr>
              <a:t> </a:t>
            </a:r>
            <a:r>
              <a:rPr lang="en-US" b="0" i="0" dirty="0" err="1">
                <a:effectLst/>
              </a:rPr>
              <a:t>šios</a:t>
            </a:r>
            <a:r>
              <a:rPr lang="en-US" b="0" i="0" dirty="0">
                <a:effectLst/>
              </a:rPr>
              <a:t> </a:t>
            </a:r>
            <a:r>
              <a:rPr lang="en-US" b="0" i="0" dirty="0" err="1">
                <a:effectLst/>
              </a:rPr>
              <a:t>nelaimės</a:t>
            </a:r>
            <a:r>
              <a:rPr lang="en-US" b="0" i="0" dirty="0">
                <a:effectLst/>
              </a:rPr>
              <a:t>,  </a:t>
            </a:r>
            <a:r>
              <a:rPr lang="en-US" b="0" i="0" dirty="0" err="1">
                <a:effectLst/>
              </a:rPr>
              <a:t>Kęstutis</a:t>
            </a:r>
            <a:r>
              <a:rPr lang="en-US" b="0" i="0" dirty="0">
                <a:effectLst/>
              </a:rPr>
              <a:t> </a:t>
            </a:r>
            <a:r>
              <a:rPr lang="en-US" b="0" i="0" dirty="0" err="1">
                <a:effectLst/>
              </a:rPr>
              <a:t>visomis</a:t>
            </a:r>
            <a:r>
              <a:rPr lang="en-US" b="0" i="0" dirty="0">
                <a:effectLst/>
              </a:rPr>
              <a:t> </a:t>
            </a:r>
            <a:r>
              <a:rPr lang="en-US" b="0" i="0" dirty="0" err="1">
                <a:effectLst/>
              </a:rPr>
              <a:t>jėgomis</a:t>
            </a:r>
            <a:r>
              <a:rPr lang="en-US" b="0" i="0" dirty="0">
                <a:effectLst/>
              </a:rPr>
              <a:t> </a:t>
            </a:r>
            <a:r>
              <a:rPr lang="en-US" b="0" i="0" dirty="0" err="1">
                <a:effectLst/>
              </a:rPr>
              <a:t>bandė</a:t>
            </a:r>
            <a:r>
              <a:rPr lang="en-US" b="0" i="0" dirty="0">
                <a:effectLst/>
              </a:rPr>
              <a:t> </a:t>
            </a:r>
            <a:r>
              <a:rPr lang="en-US" b="0" i="0" dirty="0" err="1">
                <a:effectLst/>
              </a:rPr>
              <a:t>kabintis</a:t>
            </a:r>
            <a:r>
              <a:rPr lang="en-US" b="0" i="0" dirty="0">
                <a:effectLst/>
              </a:rPr>
              <a:t> į </a:t>
            </a:r>
            <a:r>
              <a:rPr lang="en-US" b="0" i="0" dirty="0" err="1">
                <a:effectLst/>
              </a:rPr>
              <a:t>gyvenimą</a:t>
            </a:r>
            <a:r>
              <a:rPr lang="en-US" b="0" i="0" dirty="0">
                <a:effectLst/>
              </a:rPr>
              <a:t>, </a:t>
            </a:r>
            <a:r>
              <a:rPr lang="en-US" b="0" i="0" dirty="0" err="1">
                <a:effectLst/>
              </a:rPr>
              <a:t>tačiau</a:t>
            </a:r>
            <a:r>
              <a:rPr lang="en-US" b="0" i="0" dirty="0">
                <a:effectLst/>
              </a:rPr>
              <a:t> </a:t>
            </a:r>
            <a:r>
              <a:rPr lang="en-US" b="0" i="0" dirty="0" err="1">
                <a:effectLst/>
              </a:rPr>
              <a:t>sekėsi</a:t>
            </a:r>
            <a:r>
              <a:rPr lang="en-US" b="0" i="0" dirty="0">
                <a:effectLst/>
              </a:rPr>
              <a:t> </a:t>
            </a:r>
            <a:r>
              <a:rPr lang="en-US" b="0" i="0" dirty="0" err="1">
                <a:effectLst/>
              </a:rPr>
              <a:t>sunkiai</a:t>
            </a:r>
            <a:r>
              <a:rPr lang="en-US" b="0" i="0" dirty="0">
                <a:effectLst/>
              </a:rPr>
              <a:t>: </a:t>
            </a:r>
            <a:r>
              <a:rPr lang="en-US" b="0" i="0" dirty="0" err="1">
                <a:effectLst/>
              </a:rPr>
              <a:t>dirbo</a:t>
            </a:r>
            <a:r>
              <a:rPr lang="en-US" b="0" i="0" dirty="0">
                <a:effectLst/>
              </a:rPr>
              <a:t> pas </a:t>
            </a:r>
            <a:r>
              <a:rPr lang="en-US" b="0" i="0" dirty="0" err="1">
                <a:effectLst/>
              </a:rPr>
              <a:t>ūkininkus</a:t>
            </a:r>
            <a:r>
              <a:rPr lang="en-US" b="0" i="0" dirty="0">
                <a:effectLst/>
              </a:rPr>
              <a:t>, </a:t>
            </a:r>
            <a:r>
              <a:rPr lang="en-US" b="0" i="0" dirty="0" err="1">
                <a:effectLst/>
              </a:rPr>
              <a:t>patyrė</a:t>
            </a:r>
            <a:r>
              <a:rPr lang="en-US" b="0" i="0" dirty="0">
                <a:effectLst/>
              </a:rPr>
              <a:t> </a:t>
            </a:r>
            <a:r>
              <a:rPr lang="en-US" b="0" i="0" dirty="0" err="1">
                <a:effectLst/>
              </a:rPr>
              <a:t>išnaudojimą</a:t>
            </a:r>
            <a:r>
              <a:rPr lang="en-US" b="0" i="0" dirty="0">
                <a:effectLst/>
              </a:rPr>
              <a:t>, </a:t>
            </a:r>
            <a:r>
              <a:rPr lang="en-US" b="0" i="0" dirty="0" err="1">
                <a:effectLst/>
              </a:rPr>
              <a:t>gyveno</a:t>
            </a:r>
            <a:r>
              <a:rPr lang="en-US" b="0" i="0" dirty="0">
                <a:effectLst/>
              </a:rPr>
              <a:t> </a:t>
            </a:r>
            <a:r>
              <a:rPr lang="en-US" b="0" i="0" dirty="0" err="1">
                <a:effectLst/>
              </a:rPr>
              <a:t>apleistoje</a:t>
            </a:r>
            <a:r>
              <a:rPr lang="en-US" b="0" i="0" dirty="0">
                <a:effectLst/>
              </a:rPr>
              <a:t> </a:t>
            </a:r>
            <a:r>
              <a:rPr lang="en-US" b="0" i="0" dirty="0" err="1">
                <a:effectLst/>
              </a:rPr>
              <a:t>fermoje</a:t>
            </a:r>
            <a:r>
              <a:rPr lang="lt-LT" b="0" i="0" dirty="0">
                <a:effectLst/>
              </a:rPr>
              <a:t>.</a:t>
            </a:r>
            <a:r>
              <a:rPr lang="en-US" b="0" i="0" dirty="0">
                <a:effectLst/>
              </a:rPr>
              <a:t> </a:t>
            </a:r>
            <a:r>
              <a:rPr lang="en-US" b="0" i="0" dirty="0" err="1">
                <a:effectLst/>
              </a:rPr>
              <a:t>Galiausiai</a:t>
            </a:r>
            <a:r>
              <a:rPr lang="en-US" b="0" i="0" dirty="0">
                <a:effectLst/>
              </a:rPr>
              <a:t> pats </a:t>
            </a:r>
            <a:r>
              <a:rPr lang="en-US" b="0" i="0" dirty="0" err="1">
                <a:effectLst/>
              </a:rPr>
              <a:t>pasiprašė</a:t>
            </a:r>
            <a:r>
              <a:rPr lang="en-US" b="0" i="0" dirty="0">
                <a:effectLst/>
              </a:rPr>
              <a:t> į </a:t>
            </a:r>
            <a:r>
              <a:rPr lang="en-US" b="0" i="0" dirty="0" err="1">
                <a:effectLst/>
              </a:rPr>
              <a:t>globos</a:t>
            </a:r>
            <a:r>
              <a:rPr lang="en-US" b="0" i="0" dirty="0">
                <a:effectLst/>
              </a:rPr>
              <a:t> </a:t>
            </a:r>
            <a:r>
              <a:rPr lang="en-US" b="0" i="0" dirty="0" err="1">
                <a:effectLst/>
              </a:rPr>
              <a:t>namus</a:t>
            </a:r>
            <a:r>
              <a:rPr lang="en-US" b="0" i="0" dirty="0">
                <a:effectLst/>
              </a:rPr>
              <a:t>.  </a:t>
            </a:r>
            <a:endParaRPr lang="en-US" dirty="0"/>
          </a:p>
        </p:txBody>
      </p:sp>
      <p:pic>
        <p:nvPicPr>
          <p:cNvPr id="6146" name="Picture 2">
            <a:extLst>
              <a:ext uri="{FF2B5EF4-FFF2-40B4-BE49-F238E27FC236}">
                <a16:creationId xmlns:a16="http://schemas.microsoft.com/office/drawing/2014/main" id="{7A136522-5079-A136-697C-6BC64A24920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1791"/>
          <a:stretch/>
        </p:blipFill>
        <p:spPr bwMode="auto">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04206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301" name="Rectangle 12300">
            <a:extLst>
              <a:ext uri="{FF2B5EF4-FFF2-40B4-BE49-F238E27FC236}">
                <a16:creationId xmlns:a16="http://schemas.microsoft.com/office/drawing/2014/main" id="{53B475F8-50AE-46A0-9943-B2B63183D5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296" name="Picture 8" descr="Laisvi žmonės, laikantys rankas iškarpas, parsisiųsti nemokamą  iliustraciją, nemokamą iliustraciją - Kita">
            <a:extLst>
              <a:ext uri="{FF2B5EF4-FFF2-40B4-BE49-F238E27FC236}">
                <a16:creationId xmlns:a16="http://schemas.microsoft.com/office/drawing/2014/main" id="{89489495-D421-3A83-1052-757EC075105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379409" y="491689"/>
            <a:ext cx="3532036" cy="1430824"/>
          </a:xfrm>
          <a:prstGeom prst="rect">
            <a:avLst/>
          </a:prstGeom>
          <a:noFill/>
          <a:extLst>
            <a:ext uri="{909E8E84-426E-40DD-AFC4-6F175D3DCCD1}">
              <a14:hiddenFill xmlns:a14="http://schemas.microsoft.com/office/drawing/2010/main">
                <a:solidFill>
                  <a:srgbClr val="FFFFFF"/>
                </a:solidFill>
              </a14:hiddenFill>
            </a:ext>
          </a:extLst>
        </p:spPr>
      </p:pic>
      <p:sp>
        <p:nvSpPr>
          <p:cNvPr id="12303" name="sketch line">
            <a:extLst>
              <a:ext uri="{FF2B5EF4-FFF2-40B4-BE49-F238E27FC236}">
                <a16:creationId xmlns:a16="http://schemas.microsoft.com/office/drawing/2014/main" id="{75F6FDB4-2351-48C2-A863-2364A02343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2315691"/>
            <a:ext cx="4343400" cy="18288"/>
          </a:xfrm>
          <a:custGeom>
            <a:avLst/>
            <a:gdLst>
              <a:gd name="connsiteX0" fmla="*/ 0 w 4343400"/>
              <a:gd name="connsiteY0" fmla="*/ 0 h 18288"/>
              <a:gd name="connsiteX1" fmla="*/ 577052 w 4343400"/>
              <a:gd name="connsiteY1" fmla="*/ 0 h 18288"/>
              <a:gd name="connsiteX2" fmla="*/ 1067235 w 4343400"/>
              <a:gd name="connsiteY2" fmla="*/ 0 h 18288"/>
              <a:gd name="connsiteX3" fmla="*/ 1600853 w 4343400"/>
              <a:gd name="connsiteY3" fmla="*/ 0 h 18288"/>
              <a:gd name="connsiteX4" fmla="*/ 2264773 w 4343400"/>
              <a:gd name="connsiteY4" fmla="*/ 0 h 18288"/>
              <a:gd name="connsiteX5" fmla="*/ 2841825 w 4343400"/>
              <a:gd name="connsiteY5" fmla="*/ 0 h 18288"/>
              <a:gd name="connsiteX6" fmla="*/ 3375442 w 4343400"/>
              <a:gd name="connsiteY6" fmla="*/ 0 h 18288"/>
              <a:gd name="connsiteX7" fmla="*/ 4343400 w 4343400"/>
              <a:gd name="connsiteY7" fmla="*/ 0 h 18288"/>
              <a:gd name="connsiteX8" fmla="*/ 4343400 w 4343400"/>
              <a:gd name="connsiteY8" fmla="*/ 18288 h 18288"/>
              <a:gd name="connsiteX9" fmla="*/ 3722914 w 4343400"/>
              <a:gd name="connsiteY9" fmla="*/ 18288 h 18288"/>
              <a:gd name="connsiteX10" fmla="*/ 3189297 w 4343400"/>
              <a:gd name="connsiteY10" fmla="*/ 18288 h 18288"/>
              <a:gd name="connsiteX11" fmla="*/ 2481943 w 4343400"/>
              <a:gd name="connsiteY11" fmla="*/ 18288 h 18288"/>
              <a:gd name="connsiteX12" fmla="*/ 1904891 w 4343400"/>
              <a:gd name="connsiteY12" fmla="*/ 18288 h 18288"/>
              <a:gd name="connsiteX13" fmla="*/ 1414707 w 4343400"/>
              <a:gd name="connsiteY13" fmla="*/ 18288 h 18288"/>
              <a:gd name="connsiteX14" fmla="*/ 750788 w 4343400"/>
              <a:gd name="connsiteY14" fmla="*/ 18288 h 18288"/>
              <a:gd name="connsiteX15" fmla="*/ 0 w 4343400"/>
              <a:gd name="connsiteY15" fmla="*/ 18288 h 18288"/>
              <a:gd name="connsiteX16" fmla="*/ 0 w 434340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43400" h="18288" fill="none" extrusionOk="0">
                <a:moveTo>
                  <a:pt x="0" y="0"/>
                </a:moveTo>
                <a:cubicBezTo>
                  <a:pt x="233209" y="-19550"/>
                  <a:pt x="330816" y="19068"/>
                  <a:pt x="577052" y="0"/>
                </a:cubicBezTo>
                <a:cubicBezTo>
                  <a:pt x="823288" y="-19068"/>
                  <a:pt x="875077" y="10360"/>
                  <a:pt x="1067235" y="0"/>
                </a:cubicBezTo>
                <a:cubicBezTo>
                  <a:pt x="1259393" y="-10360"/>
                  <a:pt x="1410699" y="2939"/>
                  <a:pt x="1600853" y="0"/>
                </a:cubicBezTo>
                <a:cubicBezTo>
                  <a:pt x="1791007" y="-2939"/>
                  <a:pt x="2101644" y="-26225"/>
                  <a:pt x="2264773" y="0"/>
                </a:cubicBezTo>
                <a:cubicBezTo>
                  <a:pt x="2427902" y="26225"/>
                  <a:pt x="2690426" y="-27726"/>
                  <a:pt x="2841825" y="0"/>
                </a:cubicBezTo>
                <a:cubicBezTo>
                  <a:pt x="2993224" y="27726"/>
                  <a:pt x="3172320" y="-18569"/>
                  <a:pt x="3375442" y="0"/>
                </a:cubicBezTo>
                <a:cubicBezTo>
                  <a:pt x="3578564" y="18569"/>
                  <a:pt x="4003119" y="21909"/>
                  <a:pt x="4343400" y="0"/>
                </a:cubicBezTo>
                <a:cubicBezTo>
                  <a:pt x="4343798" y="7429"/>
                  <a:pt x="4343380" y="10822"/>
                  <a:pt x="4343400" y="18288"/>
                </a:cubicBezTo>
                <a:cubicBezTo>
                  <a:pt x="4109047" y="14709"/>
                  <a:pt x="3996986" y="7919"/>
                  <a:pt x="3722914" y="18288"/>
                </a:cubicBezTo>
                <a:cubicBezTo>
                  <a:pt x="3448842" y="28657"/>
                  <a:pt x="3340973" y="29252"/>
                  <a:pt x="3189297" y="18288"/>
                </a:cubicBezTo>
                <a:cubicBezTo>
                  <a:pt x="3037621" y="7324"/>
                  <a:pt x="2636891" y="-9539"/>
                  <a:pt x="2481943" y="18288"/>
                </a:cubicBezTo>
                <a:cubicBezTo>
                  <a:pt x="2326995" y="46115"/>
                  <a:pt x="2131632" y="740"/>
                  <a:pt x="1904891" y="18288"/>
                </a:cubicBezTo>
                <a:cubicBezTo>
                  <a:pt x="1678150" y="35836"/>
                  <a:pt x="1575362" y="-3381"/>
                  <a:pt x="1414707" y="18288"/>
                </a:cubicBezTo>
                <a:cubicBezTo>
                  <a:pt x="1254052" y="39957"/>
                  <a:pt x="1051093" y="-335"/>
                  <a:pt x="750788" y="18288"/>
                </a:cubicBezTo>
                <a:cubicBezTo>
                  <a:pt x="450483" y="36911"/>
                  <a:pt x="293781" y="22900"/>
                  <a:pt x="0" y="18288"/>
                </a:cubicBezTo>
                <a:cubicBezTo>
                  <a:pt x="-591" y="13205"/>
                  <a:pt x="-663" y="6329"/>
                  <a:pt x="0" y="0"/>
                </a:cubicBezTo>
                <a:close/>
              </a:path>
              <a:path w="4343400" h="18288" stroke="0" extrusionOk="0">
                <a:moveTo>
                  <a:pt x="0" y="0"/>
                </a:moveTo>
                <a:cubicBezTo>
                  <a:pt x="212719" y="-28531"/>
                  <a:pt x="340561" y="-1164"/>
                  <a:pt x="577052" y="0"/>
                </a:cubicBezTo>
                <a:cubicBezTo>
                  <a:pt x="813543" y="1164"/>
                  <a:pt x="866967" y="-9376"/>
                  <a:pt x="1067235" y="0"/>
                </a:cubicBezTo>
                <a:cubicBezTo>
                  <a:pt x="1267503" y="9376"/>
                  <a:pt x="1485778" y="-20470"/>
                  <a:pt x="1774589" y="0"/>
                </a:cubicBezTo>
                <a:cubicBezTo>
                  <a:pt x="2063400" y="20470"/>
                  <a:pt x="2090152" y="-14502"/>
                  <a:pt x="2351641" y="0"/>
                </a:cubicBezTo>
                <a:cubicBezTo>
                  <a:pt x="2613130" y="14502"/>
                  <a:pt x="2802864" y="19125"/>
                  <a:pt x="2928693" y="0"/>
                </a:cubicBezTo>
                <a:cubicBezTo>
                  <a:pt x="3054522" y="-19125"/>
                  <a:pt x="3482611" y="-2038"/>
                  <a:pt x="3636046" y="0"/>
                </a:cubicBezTo>
                <a:cubicBezTo>
                  <a:pt x="3789481" y="2038"/>
                  <a:pt x="4012363" y="973"/>
                  <a:pt x="4343400" y="0"/>
                </a:cubicBezTo>
                <a:cubicBezTo>
                  <a:pt x="4342514" y="5429"/>
                  <a:pt x="4344221" y="14046"/>
                  <a:pt x="4343400" y="18288"/>
                </a:cubicBezTo>
                <a:cubicBezTo>
                  <a:pt x="4078870" y="-6138"/>
                  <a:pt x="4015967" y="29658"/>
                  <a:pt x="3809782" y="18288"/>
                </a:cubicBezTo>
                <a:cubicBezTo>
                  <a:pt x="3603597" y="6918"/>
                  <a:pt x="3495552" y="24439"/>
                  <a:pt x="3189297" y="18288"/>
                </a:cubicBezTo>
                <a:cubicBezTo>
                  <a:pt x="2883042" y="12137"/>
                  <a:pt x="2850610" y="32583"/>
                  <a:pt x="2568811" y="18288"/>
                </a:cubicBezTo>
                <a:cubicBezTo>
                  <a:pt x="2287012" y="3993"/>
                  <a:pt x="2279820" y="23580"/>
                  <a:pt x="1991759" y="18288"/>
                </a:cubicBezTo>
                <a:cubicBezTo>
                  <a:pt x="1703698" y="12996"/>
                  <a:pt x="1616455" y="23157"/>
                  <a:pt x="1284405" y="18288"/>
                </a:cubicBezTo>
                <a:cubicBezTo>
                  <a:pt x="952355" y="13419"/>
                  <a:pt x="783530" y="16053"/>
                  <a:pt x="577052" y="18288"/>
                </a:cubicBezTo>
                <a:cubicBezTo>
                  <a:pt x="370574" y="20523"/>
                  <a:pt x="173929" y="5195"/>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166D3D00-2302-B54D-80B3-EB63C4655591}"/>
              </a:ext>
            </a:extLst>
          </p:cNvPr>
          <p:cNvSpPr txBox="1"/>
          <p:nvPr/>
        </p:nvSpPr>
        <p:spPr>
          <a:xfrm>
            <a:off x="704088" y="2697859"/>
            <a:ext cx="6986016" cy="3672144"/>
          </a:xfrm>
          <a:prstGeom prst="rect">
            <a:avLst/>
          </a:prstGeom>
        </p:spPr>
        <p:txBody>
          <a:bodyPr vert="horz" lIns="91440" tIns="45720" rIns="91440" bIns="45720" rtlCol="0">
            <a:normAutofit fontScale="85000" lnSpcReduction="20000"/>
          </a:bodyPr>
          <a:lstStyle/>
          <a:p>
            <a:pPr>
              <a:lnSpc>
                <a:spcPct val="90000"/>
              </a:lnSpc>
              <a:spcAft>
                <a:spcPts val="750"/>
              </a:spcAft>
            </a:pPr>
            <a:r>
              <a:rPr lang="lt-LT" sz="3500" b="1" dirty="0">
                <a:latin typeface="Aptos (Body)"/>
              </a:rPr>
              <a:t>Šiaulių regione </a:t>
            </a:r>
          </a:p>
          <a:p>
            <a:pPr indent="-228600">
              <a:lnSpc>
                <a:spcPct val="90000"/>
              </a:lnSpc>
              <a:spcAft>
                <a:spcPts val="750"/>
              </a:spcAft>
              <a:buFont typeface="Arial" panose="020B0604020202020204" pitchFamily="34" charset="0"/>
              <a:buChar char="•"/>
            </a:pPr>
            <a:endParaRPr lang="lt-LT" sz="2200" dirty="0">
              <a:latin typeface="Aptos (Body)"/>
            </a:endParaRPr>
          </a:p>
          <a:p>
            <a:pPr indent="-228600">
              <a:lnSpc>
                <a:spcPct val="90000"/>
              </a:lnSpc>
              <a:spcAft>
                <a:spcPts val="750"/>
              </a:spcAft>
              <a:buFont typeface="Arial" panose="020B0604020202020204" pitchFamily="34" charset="0"/>
              <a:buChar char="•"/>
            </a:pPr>
            <a:r>
              <a:rPr lang="en-US" sz="2200" dirty="0" err="1">
                <a:latin typeface="Aptos (Body)"/>
              </a:rPr>
              <a:t>Šiuo</a:t>
            </a:r>
            <a:r>
              <a:rPr lang="en-US" sz="2200" dirty="0">
                <a:latin typeface="Aptos (Body)"/>
              </a:rPr>
              <a:t> </a:t>
            </a:r>
            <a:r>
              <a:rPr lang="en-US" sz="2200" dirty="0" err="1">
                <a:latin typeface="Aptos (Body)"/>
              </a:rPr>
              <a:t>metu</a:t>
            </a:r>
            <a:r>
              <a:rPr lang="en-US" sz="2200" dirty="0">
                <a:latin typeface="Aptos (Body)"/>
              </a:rPr>
              <a:t> </a:t>
            </a:r>
            <a:r>
              <a:rPr lang="en-US" sz="2200" dirty="0" err="1">
                <a:latin typeface="Aptos (Body)"/>
              </a:rPr>
              <a:t>veikia</a:t>
            </a:r>
            <a:r>
              <a:rPr lang="en-US" sz="2200" dirty="0">
                <a:latin typeface="Aptos (Body)"/>
              </a:rPr>
              <a:t> </a:t>
            </a:r>
            <a:r>
              <a:rPr lang="en-US" sz="2200" b="1" dirty="0">
                <a:latin typeface="Aptos (Body)"/>
              </a:rPr>
              <a:t>11</a:t>
            </a:r>
            <a:r>
              <a:rPr lang="en-US" sz="2200" dirty="0">
                <a:latin typeface="Aptos (Body)"/>
              </a:rPr>
              <a:t> </a:t>
            </a:r>
            <a:r>
              <a:rPr lang="en-US" sz="2200" dirty="0" err="1">
                <a:latin typeface="Aptos (Body)"/>
              </a:rPr>
              <a:t>grupinio</a:t>
            </a:r>
            <a:r>
              <a:rPr lang="en-US" sz="2200" dirty="0">
                <a:latin typeface="Aptos (Body)"/>
              </a:rPr>
              <a:t> </a:t>
            </a:r>
            <a:r>
              <a:rPr lang="en-US" sz="2200" dirty="0" err="1">
                <a:latin typeface="Aptos (Body)"/>
              </a:rPr>
              <a:t>gyvenimo</a:t>
            </a:r>
            <a:r>
              <a:rPr lang="en-US" sz="2200" dirty="0">
                <a:latin typeface="Aptos (Body)"/>
              </a:rPr>
              <a:t> </a:t>
            </a:r>
            <a:r>
              <a:rPr lang="en-US" sz="2200" dirty="0" err="1">
                <a:latin typeface="Aptos (Body)"/>
              </a:rPr>
              <a:t>namų</a:t>
            </a:r>
            <a:r>
              <a:rPr lang="en-US" sz="2200" dirty="0">
                <a:latin typeface="Aptos (Body)"/>
              </a:rPr>
              <a:t>, </a:t>
            </a:r>
            <a:r>
              <a:rPr lang="en-US" sz="2200" dirty="0" err="1">
                <a:latin typeface="Aptos (Body)"/>
              </a:rPr>
              <a:t>kuriuose</a:t>
            </a:r>
            <a:r>
              <a:rPr lang="en-US" sz="2200" dirty="0">
                <a:latin typeface="Aptos (Body)"/>
              </a:rPr>
              <a:t> </a:t>
            </a:r>
            <a:r>
              <a:rPr lang="en-US" sz="2200" dirty="0" err="1">
                <a:latin typeface="Aptos (Body)"/>
              </a:rPr>
              <a:t>gyvena</a:t>
            </a:r>
            <a:r>
              <a:rPr lang="en-US" sz="2200" dirty="0">
                <a:latin typeface="Aptos (Body)"/>
              </a:rPr>
              <a:t> </a:t>
            </a:r>
            <a:r>
              <a:rPr lang="en-US" sz="2200" b="1" dirty="0">
                <a:latin typeface="Aptos (Body)"/>
              </a:rPr>
              <a:t>102</a:t>
            </a:r>
            <a:r>
              <a:rPr lang="en-US" sz="2200" dirty="0">
                <a:latin typeface="Aptos (Body)"/>
              </a:rPr>
              <a:t> </a:t>
            </a:r>
            <a:r>
              <a:rPr lang="en-US" sz="2200" dirty="0" err="1">
                <a:latin typeface="Aptos (Body)"/>
              </a:rPr>
              <a:t>asmenys</a:t>
            </a:r>
            <a:r>
              <a:rPr lang="en-US" sz="2200" dirty="0">
                <a:latin typeface="Aptos (Body)"/>
              </a:rPr>
              <a:t>:</a:t>
            </a:r>
            <a:endParaRPr lang="lt-LT" sz="2200" dirty="0">
              <a:latin typeface="Aptos (Body)"/>
            </a:endParaRPr>
          </a:p>
          <a:p>
            <a:pPr>
              <a:lnSpc>
                <a:spcPct val="90000"/>
              </a:lnSpc>
              <a:spcAft>
                <a:spcPts val="750"/>
              </a:spcAft>
            </a:pPr>
            <a:r>
              <a:rPr lang="en-US" sz="2200" dirty="0">
                <a:latin typeface="Aptos (Body)"/>
              </a:rPr>
              <a:t>2 </a:t>
            </a:r>
            <a:r>
              <a:rPr lang="en-US" sz="2200" dirty="0" err="1">
                <a:latin typeface="Aptos (Body)"/>
              </a:rPr>
              <a:t>Akmenės</a:t>
            </a:r>
            <a:r>
              <a:rPr lang="en-US" sz="2200" dirty="0">
                <a:latin typeface="Aptos (Body)"/>
              </a:rPr>
              <a:t> </a:t>
            </a:r>
            <a:r>
              <a:rPr lang="en-US" sz="2200" dirty="0" err="1">
                <a:latin typeface="Aptos (Body)"/>
              </a:rPr>
              <a:t>rajono</a:t>
            </a:r>
            <a:r>
              <a:rPr lang="en-US" sz="2200" dirty="0">
                <a:latin typeface="Aptos (Body)"/>
              </a:rPr>
              <a:t> </a:t>
            </a:r>
            <a:r>
              <a:rPr lang="en-US" sz="2200" dirty="0" err="1">
                <a:latin typeface="Aptos (Body)"/>
              </a:rPr>
              <a:t>savivaldybėje</a:t>
            </a:r>
            <a:r>
              <a:rPr lang="en-US" sz="2200" dirty="0">
                <a:latin typeface="Aptos (Body)"/>
              </a:rPr>
              <a:t>, 1 </a:t>
            </a:r>
            <a:r>
              <a:rPr lang="en-US" sz="2200" dirty="0" err="1">
                <a:latin typeface="Aptos (Body)"/>
              </a:rPr>
              <a:t>Joniškyje</a:t>
            </a:r>
            <a:r>
              <a:rPr lang="en-US" sz="2200" dirty="0">
                <a:latin typeface="Aptos (Body)"/>
              </a:rPr>
              <a:t>, 3 </a:t>
            </a:r>
            <a:r>
              <a:rPr lang="en-US" sz="2200" dirty="0" err="1">
                <a:latin typeface="Aptos (Body)"/>
              </a:rPr>
              <a:t>Kelmėje</a:t>
            </a:r>
            <a:r>
              <a:rPr lang="en-US" sz="2200" dirty="0">
                <a:latin typeface="Aptos (Body)"/>
              </a:rPr>
              <a:t>, 1 </a:t>
            </a:r>
            <a:r>
              <a:rPr lang="en-US" sz="2200" dirty="0" err="1">
                <a:latin typeface="Aptos (Body)"/>
              </a:rPr>
              <a:t>Pakruojyje</a:t>
            </a:r>
            <a:r>
              <a:rPr lang="en-US" sz="2200" dirty="0">
                <a:latin typeface="Aptos (Body)"/>
              </a:rPr>
              <a:t>, 4 </a:t>
            </a:r>
            <a:r>
              <a:rPr lang="en-US" sz="2200" dirty="0" err="1">
                <a:latin typeface="Aptos (Body)"/>
              </a:rPr>
              <a:t>Šiaulių</a:t>
            </a:r>
            <a:r>
              <a:rPr lang="en-US" sz="2200" dirty="0">
                <a:latin typeface="Aptos (Body)"/>
              </a:rPr>
              <a:t> </a:t>
            </a:r>
            <a:r>
              <a:rPr lang="en-US" sz="2200" dirty="0" err="1">
                <a:latin typeface="Aptos (Body)"/>
              </a:rPr>
              <a:t>mieste</a:t>
            </a:r>
            <a:r>
              <a:rPr lang="lt-LT" sz="2200" dirty="0">
                <a:latin typeface="Aptos (Body)"/>
              </a:rPr>
              <a:t>.</a:t>
            </a:r>
            <a:endParaRPr lang="en-US" sz="2200" dirty="0">
              <a:latin typeface="Aptos (Body)"/>
            </a:endParaRPr>
          </a:p>
          <a:p>
            <a:pPr indent="-228600">
              <a:lnSpc>
                <a:spcPct val="90000"/>
              </a:lnSpc>
              <a:spcAft>
                <a:spcPts val="750"/>
              </a:spcAft>
              <a:buFont typeface="Arial" panose="020B0604020202020204" pitchFamily="34" charset="0"/>
              <a:buChar char="•"/>
            </a:pPr>
            <a:endParaRPr lang="en-US" sz="2200" dirty="0">
              <a:latin typeface="Aptos (Body)"/>
            </a:endParaRPr>
          </a:p>
          <a:p>
            <a:pPr indent="-228600">
              <a:lnSpc>
                <a:spcPct val="90000"/>
              </a:lnSpc>
              <a:spcAft>
                <a:spcPts val="750"/>
              </a:spcAft>
              <a:buFont typeface="Arial" panose="020B0604020202020204" pitchFamily="34" charset="0"/>
              <a:buChar char="•"/>
            </a:pPr>
            <a:r>
              <a:rPr lang="en-US" sz="2200" dirty="0">
                <a:latin typeface="Aptos (Body)"/>
              </a:rPr>
              <a:t>2024 – 2029 m. </a:t>
            </a:r>
            <a:r>
              <a:rPr lang="en-US" sz="2200" dirty="0" err="1">
                <a:latin typeface="Aptos (Body)"/>
              </a:rPr>
              <a:t>panaudojant</a:t>
            </a:r>
            <a:r>
              <a:rPr lang="en-US" sz="2200" dirty="0">
                <a:latin typeface="Aptos (Body)"/>
              </a:rPr>
              <a:t> </a:t>
            </a:r>
            <a:r>
              <a:rPr lang="en-US" sz="2200" dirty="0" err="1">
                <a:latin typeface="Aptos (Body)"/>
              </a:rPr>
              <a:t>Regiono</a:t>
            </a:r>
            <a:r>
              <a:rPr lang="en-US" sz="2200" dirty="0">
                <a:latin typeface="Aptos (Body)"/>
              </a:rPr>
              <a:t> </a:t>
            </a:r>
            <a:r>
              <a:rPr lang="en-US" sz="2200" dirty="0" err="1">
                <a:latin typeface="Aptos (Body)"/>
              </a:rPr>
              <a:t>plėtrai</a:t>
            </a:r>
            <a:r>
              <a:rPr lang="en-US" sz="2200" dirty="0">
                <a:latin typeface="Aptos (Body)"/>
              </a:rPr>
              <a:t> </a:t>
            </a:r>
            <a:r>
              <a:rPr lang="en-US" sz="2200" dirty="0" err="1">
                <a:latin typeface="Aptos (Body)"/>
              </a:rPr>
              <a:t>skirtas</a:t>
            </a:r>
            <a:r>
              <a:rPr lang="en-US" sz="2200" dirty="0">
                <a:latin typeface="Aptos (Body)"/>
              </a:rPr>
              <a:t> </a:t>
            </a:r>
            <a:r>
              <a:rPr lang="en-US" sz="2200" dirty="0" err="1">
                <a:latin typeface="Aptos (Body)"/>
              </a:rPr>
              <a:t>lėšas</a:t>
            </a:r>
            <a:r>
              <a:rPr lang="en-US" sz="2200" dirty="0">
                <a:latin typeface="Aptos (Body)"/>
              </a:rPr>
              <a:t> </a:t>
            </a:r>
            <a:r>
              <a:rPr lang="en-US" sz="2200" dirty="0" err="1">
                <a:latin typeface="Aptos (Body)"/>
              </a:rPr>
              <a:t>yra</a:t>
            </a:r>
            <a:r>
              <a:rPr lang="en-US" sz="2200" dirty="0">
                <a:latin typeface="Aptos (Body)"/>
              </a:rPr>
              <a:t> </a:t>
            </a:r>
            <a:r>
              <a:rPr lang="en-US" sz="2200" dirty="0" err="1">
                <a:latin typeface="Aptos (Body)"/>
              </a:rPr>
              <a:t>suplanuota</a:t>
            </a:r>
            <a:r>
              <a:rPr lang="en-US" sz="2200" dirty="0">
                <a:latin typeface="Aptos (Body)"/>
              </a:rPr>
              <a:t> </a:t>
            </a:r>
            <a:r>
              <a:rPr lang="en-US" sz="2200" dirty="0" err="1">
                <a:latin typeface="Aptos (Body)"/>
              </a:rPr>
              <a:t>pastatyti</a:t>
            </a:r>
            <a:r>
              <a:rPr lang="en-US" sz="2200" dirty="0">
                <a:latin typeface="Aptos (Body)"/>
              </a:rPr>
              <a:t> </a:t>
            </a:r>
            <a:r>
              <a:rPr lang="en-US" sz="2200" dirty="0" err="1">
                <a:latin typeface="Aptos (Body)"/>
              </a:rPr>
              <a:t>dar</a:t>
            </a:r>
            <a:r>
              <a:rPr lang="en-US" sz="2200" dirty="0">
                <a:latin typeface="Aptos (Body)"/>
              </a:rPr>
              <a:t> </a:t>
            </a:r>
            <a:r>
              <a:rPr lang="en-US" sz="2200" b="1" dirty="0">
                <a:latin typeface="Aptos (Body)"/>
              </a:rPr>
              <a:t>1</a:t>
            </a:r>
            <a:r>
              <a:rPr lang="en-US" sz="2200" b="1" dirty="0">
                <a:effectLst/>
                <a:latin typeface="Aptos (Body)"/>
              </a:rPr>
              <a:t>1 </a:t>
            </a:r>
            <a:r>
              <a:rPr lang="en-US" sz="2200" dirty="0" err="1">
                <a:effectLst/>
                <a:latin typeface="Aptos (Body)"/>
              </a:rPr>
              <a:t>grupinio</a:t>
            </a:r>
            <a:r>
              <a:rPr lang="en-US" sz="2200" dirty="0">
                <a:effectLst/>
                <a:latin typeface="Aptos (Body)"/>
              </a:rPr>
              <a:t> </a:t>
            </a:r>
            <a:r>
              <a:rPr lang="en-US" sz="2200" dirty="0" err="1">
                <a:effectLst/>
                <a:latin typeface="Aptos (Body)"/>
              </a:rPr>
              <a:t>gyvenimo</a:t>
            </a:r>
            <a:r>
              <a:rPr lang="en-US" sz="2200" dirty="0">
                <a:effectLst/>
                <a:latin typeface="Aptos (Body)"/>
              </a:rPr>
              <a:t> </a:t>
            </a:r>
            <a:r>
              <a:rPr lang="en-US" sz="2200" dirty="0" err="1">
                <a:effectLst/>
                <a:latin typeface="Aptos (Body)"/>
              </a:rPr>
              <a:t>namų</a:t>
            </a:r>
            <a:r>
              <a:rPr lang="en-US" sz="2200" dirty="0">
                <a:effectLst/>
                <a:latin typeface="Aptos (Body)"/>
              </a:rPr>
              <a:t> </a:t>
            </a:r>
            <a:r>
              <a:rPr lang="en-US" sz="2200" dirty="0" err="1">
                <a:effectLst/>
                <a:latin typeface="Aptos (Body)"/>
              </a:rPr>
              <a:t>įvairi</a:t>
            </a:r>
            <a:r>
              <a:rPr lang="lt-LT" sz="2200" dirty="0">
                <a:effectLst/>
                <a:latin typeface="Aptos (Body)"/>
              </a:rPr>
              <a:t>o</a:t>
            </a:r>
            <a:r>
              <a:rPr lang="en-US" sz="2200" dirty="0">
                <a:effectLst/>
                <a:latin typeface="Aptos (Body)"/>
              </a:rPr>
              <a:t>se </a:t>
            </a:r>
            <a:r>
              <a:rPr lang="en-US" sz="2200" dirty="0" err="1">
                <a:effectLst/>
                <a:latin typeface="Aptos (Body)"/>
              </a:rPr>
              <a:t>Šiaulių</a:t>
            </a:r>
            <a:r>
              <a:rPr lang="en-US" sz="2200" dirty="0">
                <a:effectLst/>
                <a:latin typeface="Aptos (Body)"/>
              </a:rPr>
              <a:t> </a:t>
            </a:r>
            <a:r>
              <a:rPr lang="en-US" sz="2200" dirty="0" err="1">
                <a:effectLst/>
                <a:latin typeface="Aptos (Body)"/>
              </a:rPr>
              <a:t>regiono</a:t>
            </a:r>
            <a:r>
              <a:rPr lang="en-US" sz="2200" dirty="0">
                <a:effectLst/>
                <a:latin typeface="Aptos (Body)"/>
              </a:rPr>
              <a:t> </a:t>
            </a:r>
            <a:r>
              <a:rPr lang="en-US" sz="2200" dirty="0" err="1">
                <a:effectLst/>
                <a:latin typeface="Aptos (Body)"/>
              </a:rPr>
              <a:t>vietose</a:t>
            </a:r>
            <a:r>
              <a:rPr lang="en-US" sz="2200" dirty="0">
                <a:effectLst/>
                <a:latin typeface="Aptos (Body)"/>
              </a:rPr>
              <a:t>.</a:t>
            </a:r>
            <a:endParaRPr lang="lt-LT" sz="2200" dirty="0">
              <a:effectLst/>
              <a:latin typeface="Aptos (Body)"/>
            </a:endParaRPr>
          </a:p>
          <a:p>
            <a:pPr>
              <a:lnSpc>
                <a:spcPct val="90000"/>
              </a:lnSpc>
              <a:spcAft>
                <a:spcPts val="750"/>
              </a:spcAft>
            </a:pPr>
            <a:endParaRPr lang="lt-LT" sz="2200" dirty="0">
              <a:effectLst/>
              <a:latin typeface="Aptos (Body)"/>
            </a:endParaRPr>
          </a:p>
          <a:p>
            <a:pPr indent="-228600">
              <a:lnSpc>
                <a:spcPct val="90000"/>
              </a:lnSpc>
              <a:spcAft>
                <a:spcPts val="750"/>
              </a:spcAft>
              <a:buFont typeface="Arial" panose="020B0604020202020204" pitchFamily="34" charset="0"/>
              <a:buChar char="•"/>
            </a:pPr>
            <a:r>
              <a:rPr lang="lt-LT" sz="2200" dirty="0">
                <a:latin typeface="Aptos (Body)"/>
              </a:rPr>
              <a:t>Kai kurios savivaldybės matydamos grupinio gyvenimo namų poreikį, tam tikslui pritaiko turimus pastatus. </a:t>
            </a:r>
          </a:p>
        </p:txBody>
      </p:sp>
      <p:pic>
        <p:nvPicPr>
          <p:cNvPr id="12290" name="Picture 2" descr="Laisvi žmonės, laikantys rankas iškarpas, parsisiųsti nemokamą  iliustraciją, nemokamą iliustraciją - Kita">
            <a:extLst>
              <a:ext uri="{FF2B5EF4-FFF2-40B4-BE49-F238E27FC236}">
                <a16:creationId xmlns:a16="http://schemas.microsoft.com/office/drawing/2014/main" id="{B0348EE2-3BCA-CBB2-56BE-0ACAE42C0909}"/>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381136" y="2540133"/>
            <a:ext cx="3530309" cy="1430125"/>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Laisvi žmonės, laikantys rankas iškarpas, parsisiųsti nemokamą  iliustraciją, nemokamą iliustraciją - Kita">
            <a:extLst>
              <a:ext uri="{FF2B5EF4-FFF2-40B4-BE49-F238E27FC236}">
                <a16:creationId xmlns:a16="http://schemas.microsoft.com/office/drawing/2014/main" id="{731458D5-9DD3-F2B2-E200-8DB83A0EF29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381136" y="4588228"/>
            <a:ext cx="3530309" cy="1430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10616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322" name="Rectangle 11321">
            <a:extLst>
              <a:ext uri="{FF2B5EF4-FFF2-40B4-BE49-F238E27FC236}">
                <a16:creationId xmlns:a16="http://schemas.microsoft.com/office/drawing/2014/main" id="{382E0DD2-11DF-4411-A6ED-1182F51769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266" name="Picture 2" descr="Naujienos – VšĮ Akmenės rajono pirminės sveikatos priežiūros centras">
            <a:extLst>
              <a:ext uri="{FF2B5EF4-FFF2-40B4-BE49-F238E27FC236}">
                <a16:creationId xmlns:a16="http://schemas.microsoft.com/office/drawing/2014/main" id="{BDEBD26F-0706-D0C1-948F-3E866148EEA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621" r="7435"/>
          <a:stretch/>
        </p:blipFill>
        <p:spPr bwMode="auto">
          <a:xfrm>
            <a:off x="8969" y="-2"/>
            <a:ext cx="2376092" cy="2228759"/>
          </a:xfrm>
          <a:prstGeom prst="rect">
            <a:avLst/>
          </a:prstGeom>
          <a:noFill/>
          <a:extLst>
            <a:ext uri="{909E8E84-426E-40DD-AFC4-6F175D3DCCD1}">
              <a14:hiddenFill xmlns:a14="http://schemas.microsoft.com/office/drawing/2010/main">
                <a:solidFill>
                  <a:srgbClr val="FFFFFF"/>
                </a:solidFill>
              </a14:hiddenFill>
            </a:ext>
          </a:extLst>
        </p:spPr>
      </p:pic>
      <p:pic>
        <p:nvPicPr>
          <p:cNvPr id="11280" name="Picture 16" descr="VISI PRODUKTAI | sicdirbtuvės.">
            <a:extLst>
              <a:ext uri="{FF2B5EF4-FFF2-40B4-BE49-F238E27FC236}">
                <a16:creationId xmlns:a16="http://schemas.microsoft.com/office/drawing/2014/main" id="{BF18101B-4C50-D8B9-B61F-01FA253CA50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4" b="6197"/>
          <a:stretch/>
        </p:blipFill>
        <p:spPr bwMode="auto">
          <a:xfrm>
            <a:off x="2579411" y="-2446"/>
            <a:ext cx="2376092" cy="2228759"/>
          </a:xfrm>
          <a:prstGeom prst="rect">
            <a:avLst/>
          </a:prstGeom>
          <a:noFill/>
          <a:extLst>
            <a:ext uri="{909E8E84-426E-40DD-AFC4-6F175D3DCCD1}">
              <a14:hiddenFill xmlns:a14="http://schemas.microsoft.com/office/drawing/2010/main">
                <a:solidFill>
                  <a:srgbClr val="FFFFFF"/>
                </a:solidFill>
              </a14:hiddenFill>
            </a:ext>
          </a:extLst>
        </p:spPr>
      </p:pic>
      <p:pic>
        <p:nvPicPr>
          <p:cNvPr id="11272" name="Picture 8" descr="Akmenės krašto muziejus - Turizmas.lt">
            <a:extLst>
              <a:ext uri="{FF2B5EF4-FFF2-40B4-BE49-F238E27FC236}">
                <a16:creationId xmlns:a16="http://schemas.microsoft.com/office/drawing/2014/main" id="{8AF96FD5-2367-7D51-5820-C55303E17DB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2682" r="16424" b="2"/>
          <a:stretch/>
        </p:blipFill>
        <p:spPr bwMode="auto">
          <a:xfrm>
            <a:off x="5149852" y="-10223"/>
            <a:ext cx="2376092" cy="2228759"/>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AKMENĖS RAJONO SAVIVALDYBĖS VIEŠOJI BIBLIOTEKA">
            <a:extLst>
              <a:ext uri="{FF2B5EF4-FFF2-40B4-BE49-F238E27FC236}">
                <a16:creationId xmlns:a16="http://schemas.microsoft.com/office/drawing/2014/main" id="{1669E2D9-21EB-0159-0957-014ED1CA85F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8409" r="10142" b="-3"/>
          <a:stretch/>
        </p:blipFill>
        <p:spPr bwMode="auto">
          <a:xfrm>
            <a:off x="3714" y="2400151"/>
            <a:ext cx="3330225" cy="2057368"/>
          </a:xfrm>
          <a:prstGeom prst="rect">
            <a:avLst/>
          </a:prstGeom>
          <a:noFill/>
          <a:extLst>
            <a:ext uri="{909E8E84-426E-40DD-AFC4-6F175D3DCCD1}">
              <a14:hiddenFill xmlns:a14="http://schemas.microsoft.com/office/drawing/2010/main">
                <a:solidFill>
                  <a:srgbClr val="FFFFFF"/>
                </a:solidFill>
              </a14:hiddenFill>
            </a:ext>
          </a:extLst>
        </p:spPr>
      </p:pic>
      <p:pic>
        <p:nvPicPr>
          <p:cNvPr id="11270" name="Picture 6" descr="Akmenės kultūros namai">
            <a:extLst>
              <a:ext uri="{FF2B5EF4-FFF2-40B4-BE49-F238E27FC236}">
                <a16:creationId xmlns:a16="http://schemas.microsoft.com/office/drawing/2014/main" id="{C16C98CB-7F3D-BBD9-9832-F49DC19D5550}"/>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39" r="749" b="3"/>
          <a:stretch/>
        </p:blipFill>
        <p:spPr bwMode="auto">
          <a:xfrm>
            <a:off x="-1" y="4628909"/>
            <a:ext cx="3324552" cy="2229090"/>
          </a:xfrm>
          <a:prstGeom prst="rect">
            <a:avLst/>
          </a:prstGeom>
          <a:noFill/>
          <a:extLst>
            <a:ext uri="{909E8E84-426E-40DD-AFC4-6F175D3DCCD1}">
              <a14:hiddenFill xmlns:a14="http://schemas.microsoft.com/office/drawing/2010/main">
                <a:solidFill>
                  <a:srgbClr val="FFFFFF"/>
                </a:solidFill>
              </a14:hiddenFill>
            </a:ext>
          </a:extLst>
        </p:spPr>
      </p:pic>
      <p:pic>
        <p:nvPicPr>
          <p:cNvPr id="11276" name="Picture 12" descr="Vieni regionai sėkmingai mažina nedarbą, kituose jis auga – įtakos turėjo  ir atlyginimai, ir sukčiaujantys darbdaviai - LRT">
            <a:extLst>
              <a:ext uri="{FF2B5EF4-FFF2-40B4-BE49-F238E27FC236}">
                <a16:creationId xmlns:a16="http://schemas.microsoft.com/office/drawing/2014/main" id="{A2870775-92AA-9583-345A-59D13BBA261C}"/>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9399" r="10943" b="1"/>
          <a:stretch/>
        </p:blipFill>
        <p:spPr bwMode="auto">
          <a:xfrm>
            <a:off x="3534403" y="2400151"/>
            <a:ext cx="3996536" cy="445785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749EC2C-496B-25B2-668D-589CA81FA5FE}"/>
              </a:ext>
            </a:extLst>
          </p:cNvPr>
          <p:cNvSpPr txBox="1"/>
          <p:nvPr/>
        </p:nvSpPr>
        <p:spPr>
          <a:xfrm>
            <a:off x="8017253" y="2400475"/>
            <a:ext cx="3800565" cy="3776488"/>
          </a:xfrm>
          <a:prstGeom prst="rect">
            <a:avLst/>
          </a:prstGeom>
        </p:spPr>
        <p:txBody>
          <a:bodyPr vert="horz" lIns="91440" tIns="45720" rIns="91440" bIns="45720" rtlCol="0">
            <a:normAutofit/>
          </a:bodyPr>
          <a:lstStyle/>
          <a:p>
            <a:pPr>
              <a:spcAft>
                <a:spcPts val="600"/>
              </a:spcAft>
            </a:pPr>
            <a:r>
              <a:rPr lang="lt-LT" sz="2000" dirty="0">
                <a:effectLst/>
              </a:rPr>
              <a:t>Vienas iš svarbiausių GGN požymių yra tas, jog sudaroma neįgaliesiems galimybė naudotis esančių įstaigų (tokių kaip dienos, bendruomenės, dienos socialinės globos, psichikos, kultūros centrai ir kt.) teikiamomis paslaugomis </a:t>
            </a:r>
            <a:endParaRPr lang="lt-LT" sz="2000" dirty="0"/>
          </a:p>
        </p:txBody>
      </p:sp>
      <p:pic>
        <p:nvPicPr>
          <p:cNvPr id="7" name="Picture 2">
            <a:extLst>
              <a:ext uri="{FF2B5EF4-FFF2-40B4-BE49-F238E27FC236}">
                <a16:creationId xmlns:a16="http://schemas.microsoft.com/office/drawing/2014/main" id="{00E9D3D4-C5E7-D38B-B139-072454F7322B}"/>
              </a:ext>
            </a:extLst>
          </p:cNvPr>
          <p:cNvPicPr>
            <a:picLocks noChangeAspect="1" noChangeArrowheads="1"/>
          </p:cNvPicPr>
          <p:nvPr/>
        </p:nvPicPr>
        <p:blipFill>
          <a:blip r:embed="rId8" cstate="print"/>
          <a:srcRect/>
          <a:stretch>
            <a:fillRect/>
          </a:stretch>
        </p:blipFill>
        <p:spPr bwMode="auto">
          <a:xfrm>
            <a:off x="10787230" y="120419"/>
            <a:ext cx="1143000" cy="891540"/>
          </a:xfrm>
          <a:prstGeom prst="rect">
            <a:avLst/>
          </a:prstGeom>
          <a:noFill/>
          <a:ln w="9525">
            <a:noFill/>
            <a:miter lim="800000"/>
            <a:headEnd/>
            <a:tailEnd/>
          </a:ln>
          <a:effectLst/>
        </p:spPr>
      </p:pic>
    </p:spTree>
    <p:extLst>
      <p:ext uri="{BB962C8B-B14F-4D97-AF65-F5344CB8AC3E}">
        <p14:creationId xmlns:p14="http://schemas.microsoft.com/office/powerpoint/2010/main" val="10648338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47" name="Rectangle 13346">
            <a:extLst>
              <a:ext uri="{FF2B5EF4-FFF2-40B4-BE49-F238E27FC236}">
                <a16:creationId xmlns:a16="http://schemas.microsoft.com/office/drawing/2014/main" id="{C5278130-DFE0-457B-8698-88DF69019D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349" name="Rectangle 13348">
            <a:extLst>
              <a:ext uri="{FF2B5EF4-FFF2-40B4-BE49-F238E27FC236}">
                <a16:creationId xmlns:a16="http://schemas.microsoft.com/office/drawing/2014/main" id="{2F99531B-1681-4D6E-BECB-18325B33A6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350" name="Rectangle 13349">
            <a:extLst>
              <a:ext uri="{FF2B5EF4-FFF2-40B4-BE49-F238E27FC236}">
                <a16:creationId xmlns:a16="http://schemas.microsoft.com/office/drawing/2014/main" id="{9F8D6BD7-1CF0-4854-9A03-A7428134C3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78324" y="699899"/>
            <a:ext cx="10713676" cy="543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p:cNvSpPr>
            <a:spLocks noGrp="1"/>
          </p:cNvSpPr>
          <p:nvPr>
            <p:ph type="title"/>
          </p:nvPr>
        </p:nvSpPr>
        <p:spPr>
          <a:xfrm>
            <a:off x="422899" y="204281"/>
            <a:ext cx="10296982" cy="1731523"/>
          </a:xfrm>
        </p:spPr>
        <p:txBody>
          <a:bodyPr vert="horz" lIns="91440" tIns="45720" rIns="91440" bIns="45720" rtlCol="0" anchor="t">
            <a:noAutofit/>
          </a:bodyPr>
          <a:lstStyle/>
          <a:p>
            <a:r>
              <a:rPr lang="en-US" sz="1800" b="1" kern="1200" dirty="0" err="1">
                <a:solidFill>
                  <a:schemeClr val="tx1"/>
                </a:solidFill>
                <a:latin typeface="Inter"/>
              </a:rPr>
              <a:t>Socialinės</a:t>
            </a:r>
            <a:r>
              <a:rPr lang="en-US" sz="1800" b="1" kern="1200" dirty="0">
                <a:solidFill>
                  <a:schemeClr val="tx1"/>
                </a:solidFill>
                <a:latin typeface="Inter"/>
              </a:rPr>
              <a:t> </a:t>
            </a:r>
            <a:r>
              <a:rPr lang="en-US" sz="1800" b="1" kern="1200" dirty="0" err="1">
                <a:solidFill>
                  <a:schemeClr val="tx1"/>
                </a:solidFill>
                <a:latin typeface="Inter"/>
              </a:rPr>
              <a:t>dirbtuvės</a:t>
            </a:r>
            <a:r>
              <a:rPr lang="en-US" sz="1800" b="0" i="0" kern="1200" dirty="0">
                <a:solidFill>
                  <a:schemeClr val="tx1"/>
                </a:solidFill>
                <a:effectLst/>
                <a:latin typeface="Inter"/>
              </a:rPr>
              <a:t> – ne </a:t>
            </a:r>
            <a:r>
              <a:rPr lang="en-US" sz="1800" b="0" i="0" kern="1200" dirty="0" err="1">
                <a:solidFill>
                  <a:schemeClr val="tx1"/>
                </a:solidFill>
                <a:effectLst/>
                <a:latin typeface="Inter"/>
              </a:rPr>
              <a:t>dienos</a:t>
            </a:r>
            <a:r>
              <a:rPr lang="en-US" sz="1800" b="0" i="0" kern="1200" dirty="0">
                <a:solidFill>
                  <a:schemeClr val="tx1"/>
                </a:solidFill>
                <a:effectLst/>
                <a:latin typeface="Inter"/>
              </a:rPr>
              <a:t> </a:t>
            </a:r>
            <a:r>
              <a:rPr lang="en-US" sz="1800" b="0" i="0" kern="1200" dirty="0" err="1">
                <a:solidFill>
                  <a:schemeClr val="tx1"/>
                </a:solidFill>
                <a:effectLst/>
                <a:latin typeface="Inter"/>
              </a:rPr>
              <a:t>užimtumas</a:t>
            </a:r>
            <a:r>
              <a:rPr lang="en-US" sz="1800" b="0" i="0" kern="1200" dirty="0">
                <a:solidFill>
                  <a:schemeClr val="tx1"/>
                </a:solidFill>
                <a:effectLst/>
                <a:latin typeface="Inter"/>
              </a:rPr>
              <a:t>.</a:t>
            </a:r>
            <a:br>
              <a:rPr lang="en-US" sz="1800" b="0" i="0" kern="1200" dirty="0">
                <a:solidFill>
                  <a:schemeClr val="tx1"/>
                </a:solidFill>
                <a:effectLst/>
                <a:latin typeface="Inter"/>
              </a:rPr>
            </a:br>
            <a:br>
              <a:rPr lang="en-US" sz="1800" b="0" i="0" kern="1200" dirty="0">
                <a:solidFill>
                  <a:schemeClr val="tx1"/>
                </a:solidFill>
                <a:effectLst/>
                <a:latin typeface="Inter"/>
              </a:rPr>
            </a:br>
            <a:r>
              <a:rPr lang="en-US" sz="1800" b="0" i="0" kern="1200" dirty="0" err="1">
                <a:solidFill>
                  <a:schemeClr val="tx1"/>
                </a:solidFill>
                <a:effectLst/>
                <a:latin typeface="Inter"/>
              </a:rPr>
              <a:t>Socialinės</a:t>
            </a:r>
            <a:r>
              <a:rPr lang="en-US" sz="1800" b="0" i="0" kern="1200" dirty="0">
                <a:solidFill>
                  <a:schemeClr val="tx1"/>
                </a:solidFill>
                <a:effectLst/>
                <a:latin typeface="Inter"/>
              </a:rPr>
              <a:t> </a:t>
            </a:r>
            <a:r>
              <a:rPr lang="en-US" sz="1800" b="0" i="0" kern="1200" dirty="0" err="1">
                <a:solidFill>
                  <a:schemeClr val="tx1"/>
                </a:solidFill>
                <a:effectLst/>
                <a:latin typeface="Inter"/>
              </a:rPr>
              <a:t>dirbtuvės</a:t>
            </a:r>
            <a:r>
              <a:rPr lang="en-US" sz="1800" b="0" i="0" kern="1200" dirty="0">
                <a:solidFill>
                  <a:schemeClr val="tx1"/>
                </a:solidFill>
                <a:effectLst/>
                <a:latin typeface="Inter"/>
              </a:rPr>
              <a:t> </a:t>
            </a:r>
            <a:r>
              <a:rPr lang="en-US" sz="1800" b="0" i="0" kern="1200" dirty="0" err="1">
                <a:solidFill>
                  <a:schemeClr val="tx1"/>
                </a:solidFill>
                <a:effectLst/>
                <a:latin typeface="Inter"/>
              </a:rPr>
              <a:t>yra</a:t>
            </a:r>
            <a:r>
              <a:rPr lang="en-US" sz="1800" b="0" i="0" kern="1200" dirty="0">
                <a:solidFill>
                  <a:schemeClr val="tx1"/>
                </a:solidFill>
                <a:effectLst/>
                <a:latin typeface="Inter"/>
              </a:rPr>
              <a:t> </a:t>
            </a:r>
            <a:r>
              <a:rPr lang="en-US" sz="1800" b="0" i="0" kern="1200" dirty="0" err="1">
                <a:solidFill>
                  <a:schemeClr val="tx1"/>
                </a:solidFill>
                <a:effectLst/>
                <a:latin typeface="Inter"/>
              </a:rPr>
              <a:t>tęstinis</a:t>
            </a:r>
            <a:r>
              <a:rPr lang="en-US" sz="1800" b="0" i="0" kern="1200" dirty="0">
                <a:solidFill>
                  <a:schemeClr val="tx1"/>
                </a:solidFill>
                <a:effectLst/>
                <a:latin typeface="Inter"/>
              </a:rPr>
              <a:t>, </a:t>
            </a:r>
            <a:r>
              <a:rPr lang="en-US" sz="1800" b="0" i="0" kern="1200" dirty="0" err="1">
                <a:solidFill>
                  <a:schemeClr val="tx1"/>
                </a:solidFill>
                <a:effectLst/>
                <a:latin typeface="Inter"/>
              </a:rPr>
              <a:t>ilgalaikį</a:t>
            </a:r>
            <a:r>
              <a:rPr lang="en-US" sz="1800" b="0" i="0" kern="1200" dirty="0">
                <a:solidFill>
                  <a:schemeClr val="tx1"/>
                </a:solidFill>
                <a:effectLst/>
                <a:latin typeface="Inter"/>
              </a:rPr>
              <a:t> </a:t>
            </a:r>
            <a:r>
              <a:rPr lang="en-US" sz="1800" b="0" i="0" kern="1200" dirty="0" err="1">
                <a:solidFill>
                  <a:schemeClr val="tx1"/>
                </a:solidFill>
                <a:effectLst/>
                <a:latin typeface="Inter"/>
              </a:rPr>
              <a:t>poveikį</a:t>
            </a:r>
            <a:r>
              <a:rPr lang="en-US" sz="1800" b="0" i="0" kern="1200" dirty="0">
                <a:solidFill>
                  <a:schemeClr val="tx1"/>
                </a:solidFill>
                <a:effectLst/>
                <a:latin typeface="Inter"/>
              </a:rPr>
              <a:t> </a:t>
            </a:r>
            <a:r>
              <a:rPr lang="en-US" sz="1800" b="0" i="0" kern="1200" dirty="0" err="1">
                <a:solidFill>
                  <a:schemeClr val="tx1"/>
                </a:solidFill>
                <a:effectLst/>
                <a:latin typeface="Inter"/>
              </a:rPr>
              <a:t>ir</a:t>
            </a:r>
            <a:r>
              <a:rPr lang="en-US" sz="1800" b="0" i="0" kern="1200" dirty="0">
                <a:solidFill>
                  <a:schemeClr val="tx1"/>
                </a:solidFill>
                <a:effectLst/>
                <a:latin typeface="Inter"/>
              </a:rPr>
              <a:t> </a:t>
            </a:r>
            <a:r>
              <a:rPr lang="en-US" sz="1800" b="0" i="0" kern="1200" dirty="0" err="1">
                <a:solidFill>
                  <a:schemeClr val="tx1"/>
                </a:solidFill>
                <a:effectLst/>
                <a:latin typeface="Inter"/>
              </a:rPr>
              <a:t>naudą</a:t>
            </a:r>
            <a:r>
              <a:rPr lang="en-US" sz="1800" b="0" i="0" kern="1200" dirty="0">
                <a:solidFill>
                  <a:schemeClr val="tx1"/>
                </a:solidFill>
                <a:effectLst/>
                <a:latin typeface="Inter"/>
              </a:rPr>
              <a:t> </a:t>
            </a:r>
            <a:r>
              <a:rPr lang="en-US" sz="1800" b="0" i="0" kern="1200" dirty="0" err="1">
                <a:solidFill>
                  <a:schemeClr val="tx1"/>
                </a:solidFill>
                <a:effectLst/>
                <a:latin typeface="Inter"/>
              </a:rPr>
              <a:t>turintis</a:t>
            </a:r>
            <a:r>
              <a:rPr lang="en-US" sz="1800" b="0" i="0" kern="1200" dirty="0">
                <a:solidFill>
                  <a:schemeClr val="tx1"/>
                </a:solidFill>
                <a:effectLst/>
                <a:latin typeface="Inter"/>
              </a:rPr>
              <a:t> </a:t>
            </a:r>
            <a:r>
              <a:rPr lang="en-US" sz="1800" b="0" i="0" kern="1200" dirty="0" err="1">
                <a:solidFill>
                  <a:schemeClr val="tx1"/>
                </a:solidFill>
                <a:effectLst/>
                <a:latin typeface="Inter"/>
              </a:rPr>
              <a:t>užsiėmimas</a:t>
            </a:r>
            <a:r>
              <a:rPr lang="en-US" sz="1800" b="0" i="0" kern="1200" dirty="0">
                <a:solidFill>
                  <a:schemeClr val="tx1"/>
                </a:solidFill>
                <a:effectLst/>
                <a:latin typeface="Inter"/>
              </a:rPr>
              <a:t>, </a:t>
            </a:r>
            <a:r>
              <a:rPr lang="en-US" sz="1800" b="0" i="0" kern="1200" dirty="0" err="1">
                <a:solidFill>
                  <a:schemeClr val="tx1"/>
                </a:solidFill>
                <a:effectLst/>
                <a:latin typeface="Inter"/>
              </a:rPr>
              <a:t>nešantis</a:t>
            </a:r>
            <a:r>
              <a:rPr lang="en-US" sz="1800" b="0" i="0" kern="1200" dirty="0">
                <a:solidFill>
                  <a:schemeClr val="tx1"/>
                </a:solidFill>
                <a:effectLst/>
                <a:latin typeface="Inter"/>
              </a:rPr>
              <a:t> </a:t>
            </a:r>
            <a:r>
              <a:rPr lang="en-US" sz="1800" b="0" i="0" kern="1200" dirty="0" err="1">
                <a:solidFill>
                  <a:schemeClr val="tx1"/>
                </a:solidFill>
                <a:effectLst/>
                <a:latin typeface="Inter"/>
              </a:rPr>
              <a:t>abipusę</a:t>
            </a:r>
            <a:r>
              <a:rPr lang="en-US" sz="1800" b="0" i="0" kern="1200" dirty="0">
                <a:solidFill>
                  <a:schemeClr val="tx1"/>
                </a:solidFill>
                <a:effectLst/>
                <a:latin typeface="Inter"/>
              </a:rPr>
              <a:t> </a:t>
            </a:r>
            <a:r>
              <a:rPr lang="en-US" sz="1800" b="0" i="0" kern="1200" dirty="0" err="1">
                <a:solidFill>
                  <a:schemeClr val="tx1"/>
                </a:solidFill>
                <a:effectLst/>
                <a:latin typeface="Inter"/>
              </a:rPr>
              <a:t>naudą</a:t>
            </a:r>
            <a:r>
              <a:rPr lang="en-US" sz="1800" b="0" i="0" kern="1200" dirty="0">
                <a:solidFill>
                  <a:schemeClr val="tx1"/>
                </a:solidFill>
                <a:effectLst/>
                <a:latin typeface="Inter"/>
              </a:rPr>
              <a:t>: </a:t>
            </a:r>
            <a:r>
              <a:rPr lang="en-US" sz="1800" b="0" i="0" kern="1200" dirty="0" err="1">
                <a:solidFill>
                  <a:schemeClr val="tx1"/>
                </a:solidFill>
                <a:effectLst/>
                <a:latin typeface="Inter"/>
              </a:rPr>
              <a:t>tiek</a:t>
            </a:r>
            <a:r>
              <a:rPr lang="en-US" sz="1800" b="0" i="0" kern="1200" dirty="0">
                <a:solidFill>
                  <a:schemeClr val="tx1"/>
                </a:solidFill>
                <a:effectLst/>
                <a:latin typeface="Inter"/>
              </a:rPr>
              <a:t> </a:t>
            </a:r>
            <a:r>
              <a:rPr lang="en-US" sz="1800" b="0" i="0" kern="1200" dirty="0" err="1">
                <a:solidFill>
                  <a:schemeClr val="tx1"/>
                </a:solidFill>
                <a:effectLst/>
                <a:latin typeface="Inter"/>
              </a:rPr>
              <a:t>rinkai</a:t>
            </a:r>
            <a:r>
              <a:rPr lang="en-US" sz="1800" b="0" i="0" kern="1200" dirty="0">
                <a:solidFill>
                  <a:schemeClr val="tx1"/>
                </a:solidFill>
                <a:effectLst/>
                <a:latin typeface="Inter"/>
              </a:rPr>
              <a:t>, </a:t>
            </a:r>
            <a:r>
              <a:rPr lang="en-US" sz="1800" b="0" i="0" kern="1200" dirty="0" err="1">
                <a:solidFill>
                  <a:schemeClr val="tx1"/>
                </a:solidFill>
                <a:effectLst/>
                <a:latin typeface="Inter"/>
              </a:rPr>
              <a:t>tiek</a:t>
            </a:r>
            <a:r>
              <a:rPr lang="en-US" sz="1800" b="0" i="0" kern="1200" dirty="0">
                <a:solidFill>
                  <a:schemeClr val="tx1"/>
                </a:solidFill>
                <a:effectLst/>
                <a:latin typeface="Inter"/>
              </a:rPr>
              <a:t> </a:t>
            </a:r>
            <a:r>
              <a:rPr lang="en-US" sz="1800" b="0" i="0" kern="1200" dirty="0" err="1">
                <a:solidFill>
                  <a:schemeClr val="tx1"/>
                </a:solidFill>
                <a:effectLst/>
                <a:latin typeface="Inter"/>
              </a:rPr>
              <a:t>žmogui</a:t>
            </a:r>
            <a:r>
              <a:rPr lang="en-US" sz="1800" b="0" i="0" kern="1200" dirty="0">
                <a:solidFill>
                  <a:schemeClr val="tx1"/>
                </a:solidFill>
                <a:effectLst/>
                <a:latin typeface="Inter"/>
              </a:rPr>
              <a:t> </a:t>
            </a:r>
            <a:r>
              <a:rPr lang="en-US" sz="1800" b="0" i="0" kern="1200" dirty="0" err="1">
                <a:solidFill>
                  <a:schemeClr val="tx1"/>
                </a:solidFill>
                <a:effectLst/>
                <a:latin typeface="Inter"/>
              </a:rPr>
              <a:t>su</a:t>
            </a:r>
            <a:r>
              <a:rPr lang="en-US" sz="1800" b="0" i="0" kern="1200" dirty="0">
                <a:solidFill>
                  <a:schemeClr val="tx1"/>
                </a:solidFill>
                <a:effectLst/>
                <a:latin typeface="Inter"/>
              </a:rPr>
              <a:t> </a:t>
            </a:r>
            <a:r>
              <a:rPr lang="en-US" sz="1800" b="0" i="0" kern="1200" dirty="0" err="1">
                <a:solidFill>
                  <a:schemeClr val="tx1"/>
                </a:solidFill>
                <a:effectLst/>
                <a:latin typeface="Inter"/>
              </a:rPr>
              <a:t>negalia</a:t>
            </a:r>
            <a:r>
              <a:rPr lang="en-US" sz="1800" b="0" i="0" kern="1200" dirty="0">
                <a:solidFill>
                  <a:schemeClr val="tx1"/>
                </a:solidFill>
                <a:effectLst/>
                <a:latin typeface="Inter"/>
              </a:rPr>
              <a:t>. </a:t>
            </a:r>
            <a:br>
              <a:rPr lang="en-US" sz="1800" b="0" i="0" kern="1200" dirty="0">
                <a:solidFill>
                  <a:schemeClr val="tx1"/>
                </a:solidFill>
                <a:effectLst/>
                <a:latin typeface="Inter"/>
              </a:rPr>
            </a:br>
            <a:br>
              <a:rPr lang="en-US" sz="1800" b="0" i="0" kern="1200" dirty="0">
                <a:solidFill>
                  <a:schemeClr val="tx1"/>
                </a:solidFill>
                <a:effectLst/>
                <a:latin typeface="Inter"/>
              </a:rPr>
            </a:br>
            <a:r>
              <a:rPr lang="en-US" sz="1800" b="0" i="0" kern="1200" dirty="0" err="1">
                <a:solidFill>
                  <a:schemeClr val="tx1"/>
                </a:solidFill>
                <a:effectLst/>
                <a:latin typeface="Inter"/>
              </a:rPr>
              <a:t>Dalyvaudamas</a:t>
            </a:r>
            <a:r>
              <a:rPr lang="en-US" sz="1800" b="0" i="0" kern="1200" dirty="0">
                <a:solidFill>
                  <a:schemeClr val="tx1"/>
                </a:solidFill>
                <a:effectLst/>
                <a:latin typeface="Inter"/>
              </a:rPr>
              <a:t> </a:t>
            </a:r>
            <a:r>
              <a:rPr lang="en-US" sz="1800" b="0" i="0" kern="1200" dirty="0" err="1">
                <a:solidFill>
                  <a:schemeClr val="tx1"/>
                </a:solidFill>
                <a:effectLst/>
                <a:latin typeface="Inter"/>
              </a:rPr>
              <a:t>socialinių</a:t>
            </a:r>
            <a:r>
              <a:rPr lang="en-US" sz="1800" b="0" i="0" kern="1200" dirty="0">
                <a:solidFill>
                  <a:schemeClr val="tx1"/>
                </a:solidFill>
                <a:effectLst/>
                <a:latin typeface="Inter"/>
              </a:rPr>
              <a:t> </a:t>
            </a:r>
            <a:r>
              <a:rPr lang="en-US" sz="1800" b="0" i="0" kern="1200" dirty="0" err="1">
                <a:solidFill>
                  <a:schemeClr val="tx1"/>
                </a:solidFill>
                <a:effectLst/>
                <a:latin typeface="Inter"/>
              </a:rPr>
              <a:t>dirbtuvių</a:t>
            </a:r>
            <a:r>
              <a:rPr lang="en-US" sz="1800" b="0" i="0" kern="1200" dirty="0">
                <a:solidFill>
                  <a:schemeClr val="tx1"/>
                </a:solidFill>
                <a:effectLst/>
                <a:latin typeface="Inter"/>
              </a:rPr>
              <a:t> </a:t>
            </a:r>
            <a:r>
              <a:rPr lang="en-US" sz="1800" b="0" i="0" kern="1200" dirty="0" err="1">
                <a:solidFill>
                  <a:schemeClr val="tx1"/>
                </a:solidFill>
                <a:effectLst/>
                <a:latin typeface="Inter"/>
              </a:rPr>
              <a:t>veikloje</a:t>
            </a:r>
            <a:r>
              <a:rPr lang="en-US" sz="1800" b="0" i="0" kern="1200" dirty="0">
                <a:solidFill>
                  <a:schemeClr val="tx1"/>
                </a:solidFill>
                <a:effectLst/>
                <a:latin typeface="Inter"/>
              </a:rPr>
              <a:t>, </a:t>
            </a:r>
            <a:r>
              <a:rPr lang="en-US" sz="1800" b="0" i="0" kern="1200" dirty="0" err="1">
                <a:solidFill>
                  <a:schemeClr val="tx1"/>
                </a:solidFill>
                <a:effectLst/>
                <a:latin typeface="Inter"/>
              </a:rPr>
              <a:t>žmogus</a:t>
            </a:r>
            <a:r>
              <a:rPr lang="en-US" sz="1800" b="0" i="0" kern="1200" dirty="0">
                <a:solidFill>
                  <a:schemeClr val="tx1"/>
                </a:solidFill>
                <a:effectLst/>
                <a:latin typeface="Inter"/>
              </a:rPr>
              <a:t> </a:t>
            </a:r>
            <a:r>
              <a:rPr lang="en-US" sz="1800" b="0" i="0" kern="1200" dirty="0" err="1">
                <a:solidFill>
                  <a:schemeClr val="tx1"/>
                </a:solidFill>
                <a:effectLst/>
                <a:latin typeface="Inter"/>
              </a:rPr>
              <a:t>su</a:t>
            </a:r>
            <a:r>
              <a:rPr lang="en-US" sz="1800" b="0" i="0" kern="1200" dirty="0">
                <a:solidFill>
                  <a:schemeClr val="tx1"/>
                </a:solidFill>
                <a:effectLst/>
                <a:latin typeface="Inter"/>
              </a:rPr>
              <a:t> </a:t>
            </a:r>
            <a:r>
              <a:rPr lang="en-US" sz="1800" b="0" i="0" kern="1200" dirty="0" err="1">
                <a:solidFill>
                  <a:schemeClr val="tx1"/>
                </a:solidFill>
                <a:effectLst/>
                <a:latin typeface="Inter"/>
              </a:rPr>
              <a:t>negalia</a:t>
            </a:r>
            <a:r>
              <a:rPr lang="en-US" sz="1800" b="0" i="0" kern="1200" dirty="0">
                <a:solidFill>
                  <a:schemeClr val="tx1"/>
                </a:solidFill>
                <a:effectLst/>
                <a:latin typeface="Inter"/>
              </a:rPr>
              <a:t> </a:t>
            </a:r>
            <a:r>
              <a:rPr lang="en-US" sz="1800" b="0" i="0" kern="1200" dirty="0" err="1">
                <a:solidFill>
                  <a:schemeClr val="tx1"/>
                </a:solidFill>
                <a:effectLst/>
                <a:latin typeface="Inter"/>
              </a:rPr>
              <a:t>turi</a:t>
            </a:r>
            <a:r>
              <a:rPr lang="en-US" sz="1800" b="0" i="0" kern="1200" dirty="0">
                <a:solidFill>
                  <a:schemeClr val="tx1"/>
                </a:solidFill>
                <a:effectLst/>
                <a:latin typeface="Inter"/>
              </a:rPr>
              <a:t> </a:t>
            </a:r>
            <a:r>
              <a:rPr lang="en-US" sz="1800" b="0" i="0" kern="1200" dirty="0" err="1">
                <a:solidFill>
                  <a:schemeClr val="tx1"/>
                </a:solidFill>
                <a:effectLst/>
                <a:latin typeface="Inter"/>
              </a:rPr>
              <a:t>galimybę</a:t>
            </a:r>
            <a:r>
              <a:rPr lang="en-US" sz="1800" b="0" i="0" kern="1200" dirty="0">
                <a:solidFill>
                  <a:schemeClr val="tx1"/>
                </a:solidFill>
                <a:effectLst/>
                <a:latin typeface="Inter"/>
              </a:rPr>
              <a:t> save </a:t>
            </a:r>
            <a:r>
              <a:rPr lang="en-US" sz="1800" b="0" i="0" kern="1200" dirty="0" err="1">
                <a:solidFill>
                  <a:schemeClr val="tx1"/>
                </a:solidFill>
                <a:effectLst/>
                <a:latin typeface="Inter"/>
              </a:rPr>
              <a:t>realizuoti</a:t>
            </a:r>
            <a:r>
              <a:rPr lang="en-US" sz="1800" b="0" i="0" kern="1200" dirty="0">
                <a:solidFill>
                  <a:schemeClr val="tx1"/>
                </a:solidFill>
                <a:effectLst/>
                <a:latin typeface="Inter"/>
              </a:rPr>
              <a:t>: </a:t>
            </a:r>
            <a:r>
              <a:rPr lang="en-US" sz="1800" b="0" i="0" kern="1200" dirty="0" err="1">
                <a:solidFill>
                  <a:schemeClr val="tx1"/>
                </a:solidFill>
                <a:effectLst/>
                <a:latin typeface="Inter"/>
              </a:rPr>
              <a:t>dalyvauti</a:t>
            </a:r>
            <a:r>
              <a:rPr lang="en-US" sz="1800" b="0" i="0" kern="1200" dirty="0">
                <a:solidFill>
                  <a:schemeClr val="tx1"/>
                </a:solidFill>
                <a:effectLst/>
                <a:latin typeface="Inter"/>
              </a:rPr>
              <a:t> </a:t>
            </a:r>
            <a:r>
              <a:rPr lang="en-US" sz="1800" b="0" i="0" kern="1200" dirty="0" err="1">
                <a:solidFill>
                  <a:schemeClr val="tx1"/>
                </a:solidFill>
                <a:effectLst/>
                <a:latin typeface="Inter"/>
              </a:rPr>
              <a:t>darbo</a:t>
            </a:r>
            <a:r>
              <a:rPr lang="en-US" sz="1800" b="0" i="0" kern="1200" dirty="0">
                <a:solidFill>
                  <a:schemeClr val="tx1"/>
                </a:solidFill>
                <a:effectLst/>
                <a:latin typeface="Inter"/>
              </a:rPr>
              <a:t> </a:t>
            </a:r>
            <a:r>
              <a:rPr lang="en-US" sz="1800" b="0" i="0" kern="1200" dirty="0" err="1">
                <a:solidFill>
                  <a:schemeClr val="tx1"/>
                </a:solidFill>
                <a:effectLst/>
                <a:latin typeface="Inter"/>
              </a:rPr>
              <a:t>veikloje</a:t>
            </a:r>
            <a:r>
              <a:rPr lang="en-US" sz="1800" b="0" i="0" kern="1200" dirty="0">
                <a:solidFill>
                  <a:schemeClr val="tx1"/>
                </a:solidFill>
                <a:effectLst/>
                <a:latin typeface="Inter"/>
              </a:rPr>
              <a:t>, </a:t>
            </a:r>
            <a:r>
              <a:rPr lang="en-US" sz="1800" b="0" i="0" kern="1200" dirty="0" err="1">
                <a:solidFill>
                  <a:schemeClr val="tx1"/>
                </a:solidFill>
                <a:effectLst/>
                <a:latin typeface="Inter"/>
              </a:rPr>
              <a:t>už</a:t>
            </a:r>
            <a:r>
              <a:rPr lang="en-US" sz="1800" b="0" i="0" kern="1200" dirty="0">
                <a:solidFill>
                  <a:schemeClr val="tx1"/>
                </a:solidFill>
                <a:effectLst/>
                <a:latin typeface="Inter"/>
              </a:rPr>
              <a:t> </a:t>
            </a:r>
            <a:r>
              <a:rPr lang="en-US" sz="1800" b="0" i="0" kern="1200" dirty="0" err="1">
                <a:solidFill>
                  <a:schemeClr val="tx1"/>
                </a:solidFill>
                <a:effectLst/>
                <a:latin typeface="Inter"/>
              </a:rPr>
              <a:t>darbą</a:t>
            </a:r>
            <a:r>
              <a:rPr lang="en-US" sz="1800" b="0" i="0" kern="1200" dirty="0">
                <a:solidFill>
                  <a:schemeClr val="tx1"/>
                </a:solidFill>
                <a:effectLst/>
                <a:latin typeface="Inter"/>
              </a:rPr>
              <a:t> </a:t>
            </a:r>
            <a:r>
              <a:rPr lang="en-US" sz="1800" b="0" i="0" kern="1200" dirty="0" err="1">
                <a:solidFill>
                  <a:schemeClr val="tx1"/>
                </a:solidFill>
                <a:effectLst/>
                <a:latin typeface="Inter"/>
              </a:rPr>
              <a:t>gauti</a:t>
            </a:r>
            <a:r>
              <a:rPr lang="en-US" sz="1800" b="0" i="0" kern="1200" dirty="0">
                <a:solidFill>
                  <a:schemeClr val="tx1"/>
                </a:solidFill>
                <a:effectLst/>
                <a:latin typeface="Inter"/>
              </a:rPr>
              <a:t> </a:t>
            </a:r>
            <a:r>
              <a:rPr lang="en-US" sz="1800" b="0" i="0" kern="1200" dirty="0" err="1">
                <a:solidFill>
                  <a:schemeClr val="tx1"/>
                </a:solidFill>
                <a:effectLst/>
                <a:latin typeface="Inter"/>
              </a:rPr>
              <a:t>atlygį</a:t>
            </a:r>
            <a:r>
              <a:rPr lang="en-US" sz="1800" b="0" i="0" kern="1200" dirty="0">
                <a:solidFill>
                  <a:schemeClr val="tx1"/>
                </a:solidFill>
                <a:effectLst/>
                <a:latin typeface="Inter"/>
              </a:rPr>
              <a:t>, </a:t>
            </a:r>
            <a:r>
              <a:rPr lang="en-US" sz="1800" b="0" i="0" kern="1200" dirty="0" err="1">
                <a:solidFill>
                  <a:schemeClr val="tx1"/>
                </a:solidFill>
                <a:effectLst/>
                <a:latin typeface="Inter"/>
              </a:rPr>
              <a:t>turėti</a:t>
            </a:r>
            <a:r>
              <a:rPr lang="en-US" sz="1800" b="0" i="0" kern="1200" dirty="0">
                <a:solidFill>
                  <a:schemeClr val="tx1"/>
                </a:solidFill>
                <a:effectLst/>
                <a:latin typeface="Inter"/>
              </a:rPr>
              <a:t> </a:t>
            </a:r>
            <a:r>
              <a:rPr lang="en-US" sz="1800" b="0" i="0" kern="1200" dirty="0" err="1">
                <a:solidFill>
                  <a:schemeClr val="tx1"/>
                </a:solidFill>
                <a:effectLst/>
                <a:latin typeface="Inter"/>
              </a:rPr>
              <a:t>galimybę</a:t>
            </a:r>
            <a:r>
              <a:rPr lang="en-US" sz="1800" b="0" i="0" kern="1200" dirty="0">
                <a:solidFill>
                  <a:schemeClr val="tx1"/>
                </a:solidFill>
                <a:effectLst/>
                <a:latin typeface="Inter"/>
              </a:rPr>
              <a:t> </a:t>
            </a:r>
            <a:r>
              <a:rPr lang="en-US" sz="1800" b="0" i="0" kern="1200" dirty="0" err="1">
                <a:solidFill>
                  <a:schemeClr val="tx1"/>
                </a:solidFill>
                <a:effectLst/>
                <a:latin typeface="Inter"/>
              </a:rPr>
              <a:t>panaudoti</a:t>
            </a:r>
            <a:r>
              <a:rPr lang="en-US" sz="1800" b="0" i="0" kern="1200" dirty="0">
                <a:solidFill>
                  <a:schemeClr val="tx1"/>
                </a:solidFill>
                <a:effectLst/>
                <a:latin typeface="Inter"/>
              </a:rPr>
              <a:t> </a:t>
            </a:r>
            <a:r>
              <a:rPr lang="en-US" sz="1800" b="0" i="0" kern="1200" dirty="0" err="1">
                <a:solidFill>
                  <a:schemeClr val="tx1"/>
                </a:solidFill>
                <a:effectLst/>
                <a:latin typeface="Inter"/>
              </a:rPr>
              <a:t>savo</a:t>
            </a:r>
            <a:r>
              <a:rPr lang="en-US" sz="1800" b="0" i="0" kern="1200" dirty="0">
                <a:solidFill>
                  <a:schemeClr val="tx1"/>
                </a:solidFill>
                <a:effectLst/>
                <a:latin typeface="Inter"/>
              </a:rPr>
              <a:t> </a:t>
            </a:r>
            <a:r>
              <a:rPr lang="en-US" sz="1800" b="0" i="0" kern="1200" dirty="0" err="1">
                <a:solidFill>
                  <a:schemeClr val="tx1"/>
                </a:solidFill>
                <a:effectLst/>
                <a:latin typeface="Inter"/>
              </a:rPr>
              <a:t>pinigus</a:t>
            </a:r>
            <a:r>
              <a:rPr lang="en-US" sz="1800" b="0" i="0" kern="1200" dirty="0">
                <a:solidFill>
                  <a:schemeClr val="tx1"/>
                </a:solidFill>
                <a:effectLst/>
                <a:latin typeface="Inter"/>
              </a:rPr>
              <a:t> ten, </a:t>
            </a:r>
            <a:r>
              <a:rPr lang="en-US" sz="1800" b="0" i="0" kern="1200" dirty="0" err="1">
                <a:solidFill>
                  <a:schemeClr val="tx1"/>
                </a:solidFill>
                <a:effectLst/>
                <a:latin typeface="Inter"/>
              </a:rPr>
              <a:t>kur</a:t>
            </a:r>
            <a:r>
              <a:rPr lang="en-US" sz="1800" b="0" i="0" kern="1200" dirty="0">
                <a:solidFill>
                  <a:schemeClr val="tx1"/>
                </a:solidFill>
                <a:effectLst/>
                <a:latin typeface="Inter"/>
              </a:rPr>
              <a:t> nori, </a:t>
            </a:r>
            <a:r>
              <a:rPr lang="en-US" sz="1800" b="0" i="0" kern="1200" dirty="0" err="1">
                <a:solidFill>
                  <a:schemeClr val="tx1"/>
                </a:solidFill>
                <a:effectLst/>
                <a:latin typeface="Inter"/>
              </a:rPr>
              <a:t>kurti</a:t>
            </a:r>
            <a:r>
              <a:rPr lang="en-US" sz="1800" b="0" i="0" kern="1200" dirty="0">
                <a:solidFill>
                  <a:schemeClr val="tx1"/>
                </a:solidFill>
                <a:effectLst/>
                <a:latin typeface="Inter"/>
              </a:rPr>
              <a:t> </a:t>
            </a:r>
            <a:r>
              <a:rPr lang="en-US" sz="1800" b="0" i="0" kern="1200" dirty="0" err="1">
                <a:solidFill>
                  <a:schemeClr val="tx1"/>
                </a:solidFill>
                <a:effectLst/>
                <a:latin typeface="Inter"/>
              </a:rPr>
              <a:t>darbinius</a:t>
            </a:r>
            <a:r>
              <a:rPr lang="en-US" sz="1800" b="0" i="0" kern="1200" dirty="0">
                <a:solidFill>
                  <a:schemeClr val="tx1"/>
                </a:solidFill>
                <a:effectLst/>
                <a:latin typeface="Inter"/>
              </a:rPr>
              <a:t> </a:t>
            </a:r>
            <a:r>
              <a:rPr lang="en-US" sz="1800" b="0" i="0" kern="1200" dirty="0" err="1">
                <a:solidFill>
                  <a:schemeClr val="tx1"/>
                </a:solidFill>
                <a:effectLst/>
                <a:latin typeface="Inter"/>
              </a:rPr>
              <a:t>ar</a:t>
            </a:r>
            <a:r>
              <a:rPr lang="en-US" sz="1800" b="0" i="0" kern="1200" dirty="0">
                <a:solidFill>
                  <a:schemeClr val="tx1"/>
                </a:solidFill>
                <a:effectLst/>
                <a:latin typeface="Inter"/>
              </a:rPr>
              <a:t> </a:t>
            </a:r>
            <a:r>
              <a:rPr lang="en-US" sz="1800" b="0" i="0" kern="1200" dirty="0" err="1">
                <a:solidFill>
                  <a:schemeClr val="tx1"/>
                </a:solidFill>
                <a:effectLst/>
                <a:latin typeface="Inter"/>
              </a:rPr>
              <a:t>artimesnius</a:t>
            </a:r>
            <a:r>
              <a:rPr lang="en-US" sz="1800" b="0" i="0" kern="1200" dirty="0">
                <a:solidFill>
                  <a:schemeClr val="tx1"/>
                </a:solidFill>
                <a:effectLst/>
                <a:latin typeface="Inter"/>
              </a:rPr>
              <a:t> </a:t>
            </a:r>
            <a:r>
              <a:rPr lang="en-US" sz="1800" b="0" i="0" kern="1200" dirty="0" err="1">
                <a:solidFill>
                  <a:schemeClr val="tx1"/>
                </a:solidFill>
                <a:effectLst/>
                <a:latin typeface="Inter"/>
              </a:rPr>
              <a:t>santykius</a:t>
            </a:r>
            <a:r>
              <a:rPr lang="en-US" sz="1800" b="0" i="0" kern="1200" dirty="0">
                <a:solidFill>
                  <a:schemeClr val="tx1"/>
                </a:solidFill>
                <a:effectLst/>
                <a:latin typeface="Inter"/>
              </a:rPr>
              <a:t> </a:t>
            </a:r>
            <a:r>
              <a:rPr lang="en-US" sz="1800" b="0" i="0" kern="1200" dirty="0" err="1">
                <a:solidFill>
                  <a:schemeClr val="tx1"/>
                </a:solidFill>
                <a:effectLst/>
                <a:latin typeface="Inter"/>
              </a:rPr>
              <a:t>su</a:t>
            </a:r>
            <a:r>
              <a:rPr lang="en-US" sz="1800" b="0" i="0" kern="1200" dirty="0">
                <a:solidFill>
                  <a:schemeClr val="tx1"/>
                </a:solidFill>
                <a:effectLst/>
                <a:latin typeface="Inter"/>
              </a:rPr>
              <a:t> </a:t>
            </a:r>
            <a:r>
              <a:rPr lang="en-US" sz="1800" b="0" i="0" kern="1200" dirty="0" err="1">
                <a:solidFill>
                  <a:schemeClr val="tx1"/>
                </a:solidFill>
                <a:effectLst/>
                <a:latin typeface="Inter"/>
              </a:rPr>
              <a:t>kolegomis</a:t>
            </a:r>
            <a:r>
              <a:rPr lang="en-US" sz="1800" b="0" i="0" kern="1200" dirty="0">
                <a:solidFill>
                  <a:schemeClr val="tx1"/>
                </a:solidFill>
                <a:effectLst/>
                <a:latin typeface="Inter"/>
              </a:rPr>
              <a:t>, </a:t>
            </a:r>
            <a:r>
              <a:rPr lang="en-US" sz="1800" b="0" i="0" kern="1200" dirty="0" err="1">
                <a:solidFill>
                  <a:schemeClr val="tx1"/>
                </a:solidFill>
                <a:effectLst/>
                <a:latin typeface="Inter"/>
              </a:rPr>
              <a:t>gerinti</a:t>
            </a:r>
            <a:r>
              <a:rPr lang="en-US" sz="1800" b="0" i="0" kern="1200" dirty="0">
                <a:solidFill>
                  <a:schemeClr val="tx1"/>
                </a:solidFill>
                <a:effectLst/>
                <a:latin typeface="Inter"/>
              </a:rPr>
              <a:t> </a:t>
            </a:r>
            <a:r>
              <a:rPr lang="en-US" sz="1800" b="0" i="0" kern="1200" dirty="0" err="1">
                <a:solidFill>
                  <a:schemeClr val="tx1"/>
                </a:solidFill>
                <a:effectLst/>
                <a:latin typeface="Inter"/>
              </a:rPr>
              <a:t>profesinius</a:t>
            </a:r>
            <a:r>
              <a:rPr lang="en-US" sz="1800" b="0" i="0" kern="1200" dirty="0">
                <a:solidFill>
                  <a:schemeClr val="tx1"/>
                </a:solidFill>
                <a:effectLst/>
                <a:latin typeface="Inter"/>
              </a:rPr>
              <a:t> </a:t>
            </a:r>
            <a:r>
              <a:rPr lang="en-US" sz="1800" b="0" i="0" kern="1200" dirty="0" err="1">
                <a:solidFill>
                  <a:schemeClr val="tx1"/>
                </a:solidFill>
                <a:effectLst/>
                <a:latin typeface="Inter"/>
              </a:rPr>
              <a:t>įgūdžius</a:t>
            </a:r>
            <a:r>
              <a:rPr lang="en-US" sz="1800" b="0" i="0" kern="1200" dirty="0">
                <a:solidFill>
                  <a:schemeClr val="tx1"/>
                </a:solidFill>
                <a:effectLst/>
                <a:latin typeface="Inter"/>
              </a:rPr>
              <a:t>, </a:t>
            </a:r>
            <a:r>
              <a:rPr lang="en-US" sz="1800" b="0" i="0" kern="1200" dirty="0" err="1">
                <a:solidFill>
                  <a:schemeClr val="tx1"/>
                </a:solidFill>
                <a:effectLst/>
                <a:latin typeface="Inter"/>
              </a:rPr>
              <a:t>spręsti</a:t>
            </a:r>
            <a:r>
              <a:rPr lang="en-US" sz="1800" b="0" i="0" kern="1200" dirty="0">
                <a:solidFill>
                  <a:schemeClr val="tx1"/>
                </a:solidFill>
                <a:effectLst/>
                <a:latin typeface="Inter"/>
              </a:rPr>
              <a:t> </a:t>
            </a:r>
            <a:r>
              <a:rPr lang="en-US" sz="1800" b="0" i="0" kern="1200" dirty="0" err="1">
                <a:solidFill>
                  <a:schemeClr val="tx1"/>
                </a:solidFill>
                <a:effectLst/>
                <a:latin typeface="Inter"/>
              </a:rPr>
              <a:t>problemines</a:t>
            </a:r>
            <a:r>
              <a:rPr lang="en-US" sz="1800" b="0" i="0" kern="1200" dirty="0">
                <a:solidFill>
                  <a:schemeClr val="tx1"/>
                </a:solidFill>
                <a:effectLst/>
                <a:latin typeface="Inter"/>
              </a:rPr>
              <a:t> </a:t>
            </a:r>
            <a:r>
              <a:rPr lang="en-US" sz="1800" b="0" i="0" kern="1200" dirty="0" err="1">
                <a:solidFill>
                  <a:schemeClr val="tx1"/>
                </a:solidFill>
                <a:effectLst/>
                <a:latin typeface="Inter"/>
              </a:rPr>
              <a:t>situacijas</a:t>
            </a:r>
            <a:r>
              <a:rPr lang="en-US" sz="1800" b="0" i="0" kern="1200" dirty="0">
                <a:solidFill>
                  <a:schemeClr val="tx1"/>
                </a:solidFill>
                <a:effectLst/>
                <a:latin typeface="Inter"/>
              </a:rPr>
              <a:t>, </a:t>
            </a:r>
            <a:r>
              <a:rPr lang="en-US" sz="1800" b="0" i="0" kern="1200" dirty="0" err="1">
                <a:solidFill>
                  <a:schemeClr val="tx1"/>
                </a:solidFill>
                <a:effectLst/>
                <a:latin typeface="Inter"/>
              </a:rPr>
              <a:t>kurių</a:t>
            </a:r>
            <a:r>
              <a:rPr lang="en-US" sz="1800" b="0" i="0" kern="1200" dirty="0">
                <a:solidFill>
                  <a:schemeClr val="tx1"/>
                </a:solidFill>
                <a:effectLst/>
                <a:latin typeface="Inter"/>
              </a:rPr>
              <a:t> </a:t>
            </a:r>
            <a:r>
              <a:rPr lang="en-US" sz="1800" b="0" i="0" kern="1200" dirty="0" err="1">
                <a:solidFill>
                  <a:schemeClr val="tx1"/>
                </a:solidFill>
                <a:effectLst/>
                <a:latin typeface="Inter"/>
              </a:rPr>
              <a:t>būna</a:t>
            </a:r>
            <a:r>
              <a:rPr lang="en-US" sz="1800" b="0" i="0" kern="1200" dirty="0">
                <a:solidFill>
                  <a:schemeClr val="tx1"/>
                </a:solidFill>
                <a:effectLst/>
                <a:latin typeface="Inter"/>
              </a:rPr>
              <a:t> </a:t>
            </a:r>
            <a:r>
              <a:rPr lang="en-US" sz="1800" b="0" i="0" kern="1200" dirty="0" err="1">
                <a:solidFill>
                  <a:schemeClr val="tx1"/>
                </a:solidFill>
                <a:effectLst/>
                <a:latin typeface="Inter"/>
              </a:rPr>
              <a:t>kiekvienoje</a:t>
            </a:r>
            <a:r>
              <a:rPr lang="en-US" sz="1800" b="0" i="0" kern="1200" dirty="0">
                <a:solidFill>
                  <a:schemeClr val="tx1"/>
                </a:solidFill>
                <a:effectLst/>
                <a:latin typeface="Inter"/>
              </a:rPr>
              <a:t> </a:t>
            </a:r>
            <a:r>
              <a:rPr lang="en-US" sz="1800" b="0" i="0" kern="1200" dirty="0" err="1">
                <a:solidFill>
                  <a:schemeClr val="tx1"/>
                </a:solidFill>
                <a:effectLst/>
                <a:latin typeface="Inter"/>
              </a:rPr>
              <a:t>darbovietėje</a:t>
            </a:r>
            <a:r>
              <a:rPr lang="en-US" sz="1800" b="0" i="0" kern="1200" dirty="0">
                <a:solidFill>
                  <a:schemeClr val="tx1"/>
                </a:solidFill>
                <a:effectLst/>
                <a:latin typeface="Inter"/>
              </a:rPr>
              <a:t>.</a:t>
            </a:r>
            <a:endParaRPr lang="en-US" sz="1800" b="1" kern="1200" dirty="0">
              <a:solidFill>
                <a:schemeClr val="tx1"/>
              </a:solidFill>
              <a:latin typeface="Inter"/>
            </a:endParaRPr>
          </a:p>
        </p:txBody>
      </p:sp>
      <p:sp>
        <p:nvSpPr>
          <p:cNvPr id="13351" name="Rectangle 13350">
            <a:extLst>
              <a:ext uri="{FF2B5EF4-FFF2-40B4-BE49-F238E27FC236}">
                <a16:creationId xmlns:a16="http://schemas.microsoft.com/office/drawing/2014/main" id="{EA7E7E1F-805B-40AB-9B9E-72566F3877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229113" y="3412752"/>
            <a:ext cx="241635" cy="2697480"/>
          </a:xfrm>
          <a:prstGeom prst="rect">
            <a:avLst/>
          </a:prstGeom>
          <a:solidFill>
            <a:schemeClr val="accent1">
              <a:alpha val="2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pic>
        <p:nvPicPr>
          <p:cNvPr id="13316" name="Picture 4" descr="SOCIALINIŲ DIRBTUVIŲ NEĮGALIŲJŲ DARBELIAI | Šeimų Namai">
            <a:extLst>
              <a:ext uri="{FF2B5EF4-FFF2-40B4-BE49-F238E27FC236}">
                <a16:creationId xmlns:a16="http://schemas.microsoft.com/office/drawing/2014/main" id="{34952605-6B71-3610-D87E-728C749BD41A}"/>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844" r="2737" b="2"/>
          <a:stretch/>
        </p:blipFill>
        <p:spPr bwMode="auto">
          <a:xfrm>
            <a:off x="1470748" y="2889115"/>
            <a:ext cx="3752149" cy="3221117"/>
          </a:xfrm>
          <a:prstGeom prst="rect">
            <a:avLst/>
          </a:prstGeom>
          <a:noFill/>
          <a:extLst>
            <a:ext uri="{909E8E84-426E-40DD-AFC4-6F175D3DCCD1}">
              <a14:hiddenFill xmlns:a14="http://schemas.microsoft.com/office/drawing/2010/main">
                <a:solidFill>
                  <a:srgbClr val="FFFFFF"/>
                </a:solidFill>
              </a14:hiddenFill>
            </a:ext>
          </a:extLst>
        </p:spPr>
      </p:pic>
      <p:pic>
        <p:nvPicPr>
          <p:cNvPr id="13314" name="Picture 2">
            <a:extLst>
              <a:ext uri="{FF2B5EF4-FFF2-40B4-BE49-F238E27FC236}">
                <a16:creationId xmlns:a16="http://schemas.microsoft.com/office/drawing/2014/main" id="{DEB59308-A020-BE9A-26EA-DEA6F88DE1C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613" r="31150"/>
          <a:stretch/>
        </p:blipFill>
        <p:spPr bwMode="auto">
          <a:xfrm>
            <a:off x="5300262" y="2908570"/>
            <a:ext cx="2688336" cy="3201662"/>
          </a:xfrm>
          <a:prstGeom prst="rect">
            <a:avLst/>
          </a:prstGeom>
          <a:noFill/>
          <a:extLst>
            <a:ext uri="{909E8E84-426E-40DD-AFC4-6F175D3DCCD1}">
              <a14:hiddenFill xmlns:a14="http://schemas.microsoft.com/office/drawing/2010/main">
                <a:solidFill>
                  <a:srgbClr val="FFFFFF"/>
                </a:solidFill>
              </a14:hiddenFill>
            </a:ext>
          </a:extLst>
        </p:spPr>
      </p:pic>
      <p:pic>
        <p:nvPicPr>
          <p:cNvPr id="8195"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3630" r="37817"/>
          <a:stretch/>
        </p:blipFill>
        <p:spPr bwMode="auto">
          <a:xfrm>
            <a:off x="8078188" y="2918298"/>
            <a:ext cx="2012111" cy="3191934"/>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8" name="Picture 6" descr="„Draugystės tiltas“">
            <a:extLst>
              <a:ext uri="{FF2B5EF4-FFF2-40B4-BE49-F238E27FC236}">
                <a16:creationId xmlns:a16="http://schemas.microsoft.com/office/drawing/2014/main" id="{47C93D2B-5C7E-AABF-8D66-DDC558B7E37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26" r="-3" b="-7"/>
          <a:stretch/>
        </p:blipFill>
        <p:spPr bwMode="auto">
          <a:xfrm>
            <a:off x="10179889" y="2928026"/>
            <a:ext cx="2012111" cy="3182206"/>
          </a:xfrm>
          <a:prstGeom prst="rect">
            <a:avLst/>
          </a:prstGeom>
          <a:noFill/>
          <a:extLst>
            <a:ext uri="{909E8E84-426E-40DD-AFC4-6F175D3DCCD1}">
              <a14:hiddenFill xmlns:a14="http://schemas.microsoft.com/office/drawing/2010/main">
                <a:solidFill>
                  <a:srgbClr val="FFFFFF"/>
                </a:solidFill>
              </a14:hiddenFill>
            </a:ext>
          </a:extLst>
        </p:spPr>
      </p:pic>
      <p:cxnSp>
        <p:nvCxnSpPr>
          <p:cNvPr id="13346" name="Straight Connector 13345">
            <a:extLst>
              <a:ext uri="{FF2B5EF4-FFF2-40B4-BE49-F238E27FC236}">
                <a16:creationId xmlns:a16="http://schemas.microsoft.com/office/drawing/2014/main" id="{5D28AB17-F6FA-4C53-B3E3-D0A39D4A33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365990"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13348" name="Straight Connector 13347">
            <a:extLst>
              <a:ext uri="{FF2B5EF4-FFF2-40B4-BE49-F238E27FC236}">
                <a16:creationId xmlns:a16="http://schemas.microsoft.com/office/drawing/2014/main" id="{3EFADC67-92A1-44FB-8691-D8CD71A21EF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18001"/>
            <a:ext cx="12192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pic>
        <p:nvPicPr>
          <p:cNvPr id="7" name="Picture 2">
            <a:extLst>
              <a:ext uri="{FF2B5EF4-FFF2-40B4-BE49-F238E27FC236}">
                <a16:creationId xmlns:a16="http://schemas.microsoft.com/office/drawing/2014/main" id="{D55CF90E-8D2C-4E56-8D9E-8DF17A27E6B1}"/>
              </a:ext>
            </a:extLst>
          </p:cNvPr>
          <p:cNvPicPr>
            <a:picLocks noChangeAspect="1" noChangeArrowheads="1"/>
          </p:cNvPicPr>
          <p:nvPr/>
        </p:nvPicPr>
        <p:blipFill>
          <a:blip r:embed="rId6" cstate="print"/>
          <a:srcRect/>
          <a:stretch>
            <a:fillRect/>
          </a:stretch>
        </p:blipFill>
        <p:spPr bwMode="auto">
          <a:xfrm>
            <a:off x="10955214" y="0"/>
            <a:ext cx="1143000" cy="891540"/>
          </a:xfrm>
          <a:prstGeom prst="rect">
            <a:avLst/>
          </a:prstGeom>
          <a:noFill/>
          <a:ln w="9525">
            <a:noFill/>
            <a:miter lim="800000"/>
            <a:headEnd/>
            <a:tailEnd/>
          </a:ln>
          <a:effectLst/>
        </p:spPr>
      </p:pic>
    </p:spTree>
    <p:extLst>
      <p:ext uri="{BB962C8B-B14F-4D97-AF65-F5344CB8AC3E}">
        <p14:creationId xmlns:p14="http://schemas.microsoft.com/office/powerpoint/2010/main" val="5454209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BD1B6E0-7583-7166-E93D-8C90264F64AD}"/>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549E21CF-44EC-1C36-9A7B-172474CBD7B7}"/>
              </a:ext>
            </a:extLst>
          </p:cNvPr>
          <p:cNvSpPr>
            <a:spLocks noGrp="1"/>
          </p:cNvSpPr>
          <p:nvPr>
            <p:ph type="title"/>
          </p:nvPr>
        </p:nvSpPr>
        <p:spPr>
          <a:xfrm>
            <a:off x="264160" y="365125"/>
            <a:ext cx="11440160" cy="1325563"/>
          </a:xfrm>
        </p:spPr>
        <p:txBody>
          <a:bodyPr vert="horz" lIns="91440" tIns="45720" rIns="91440" bIns="45720" rtlCol="0" anchor="t">
            <a:noAutofit/>
          </a:bodyPr>
          <a:lstStyle/>
          <a:p>
            <a:r>
              <a:rPr lang="lt-LT" sz="1800" b="1" dirty="0"/>
              <a:t>Socialinės dirbtuvės </a:t>
            </a:r>
            <a:r>
              <a:rPr lang="lt-LT" sz="1800" dirty="0"/>
              <a:t>– ne dienos užimtumas.</a:t>
            </a:r>
            <a:br>
              <a:rPr lang="lt-LT" sz="1600" dirty="0"/>
            </a:br>
            <a:br>
              <a:rPr lang="lt-LT" sz="1600" dirty="0"/>
            </a:br>
            <a:r>
              <a:rPr lang="lt-LT" sz="2000" dirty="0"/>
              <a:t>Socialinės dirbtuvės yra tęstinis, ilgalaikį poveikį ir naudą turintis užsiėmimas, nešantis abipusę naudą: tiek rinkai, tiek žmogui su negalia. </a:t>
            </a:r>
            <a:br>
              <a:rPr lang="lt-LT" sz="2000" dirty="0"/>
            </a:br>
            <a:br>
              <a:rPr lang="lt-LT" sz="2000" dirty="0"/>
            </a:br>
            <a:r>
              <a:rPr lang="lt-LT" sz="2000" dirty="0"/>
              <a:t>Dalyvaudamas socialinių dirbtuvių veikloje, žmogus su negalia turi galimybę save realizuoti: dalyvauti darbo veikloje, už darbą gauti atlygį, turėti galimybę panaudoti savo pinigus ten, kur nori, kurti darbinius ar artimesnius santykius su kolegomis, gerinti profesinius įgūdžius, spręsti problemines situacijas, kurių būna kiekvienoje darbovietėje.</a:t>
            </a:r>
            <a:endParaRPr lang="lt-LT" sz="1600" dirty="0"/>
          </a:p>
        </p:txBody>
      </p:sp>
      <p:pic>
        <p:nvPicPr>
          <p:cNvPr id="13316" name="Picture 4" descr="SOCIALINIŲ DIRBTUVIŲ NEĮGALIŲJŲ DARBELIAI | Šeimų Namai">
            <a:extLst>
              <a:ext uri="{FF2B5EF4-FFF2-40B4-BE49-F238E27FC236}">
                <a16:creationId xmlns:a16="http://schemas.microsoft.com/office/drawing/2014/main" id="{831A009D-CD4B-F17F-6922-A007581E493C}"/>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844" r="2737" b="2"/>
          <a:stretch/>
        </p:blipFill>
        <p:spPr bwMode="auto">
          <a:xfrm>
            <a:off x="359612" y="2905760"/>
            <a:ext cx="5290040" cy="3799840"/>
          </a:xfrm>
          <a:noFill/>
          <a:extLst>
            <a:ext uri="{909E8E84-426E-40DD-AFC4-6F175D3DCCD1}">
              <a14:hiddenFill xmlns:a14="http://schemas.microsoft.com/office/drawing/2010/main">
                <a:solidFill>
                  <a:srgbClr val="FFFFFF"/>
                </a:solidFill>
              </a14:hiddenFill>
            </a:ext>
          </a:extLst>
        </p:spPr>
      </p:pic>
      <p:pic>
        <p:nvPicPr>
          <p:cNvPr id="13314" name="Picture 2">
            <a:extLst>
              <a:ext uri="{FF2B5EF4-FFF2-40B4-BE49-F238E27FC236}">
                <a16:creationId xmlns:a16="http://schemas.microsoft.com/office/drawing/2014/main" id="{5A20682C-32E8-7C81-DC3B-85D106B8684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613" r="31150"/>
          <a:stretch/>
        </p:blipFill>
        <p:spPr bwMode="auto">
          <a:xfrm>
            <a:off x="8452304" y="2915920"/>
            <a:ext cx="3182077" cy="3789680"/>
          </a:xfrm>
          <a:prstGeom prst="rect">
            <a:avLst/>
          </a:prstGeom>
          <a:noFill/>
          <a:extLst>
            <a:ext uri="{909E8E84-426E-40DD-AFC4-6F175D3DCCD1}">
              <a14:hiddenFill xmlns:a14="http://schemas.microsoft.com/office/drawing/2010/main">
                <a:solidFill>
                  <a:srgbClr val="FFFFFF"/>
                </a:solidFill>
              </a14:hiddenFill>
            </a:ext>
          </a:extLst>
        </p:spPr>
      </p:pic>
      <p:pic>
        <p:nvPicPr>
          <p:cNvPr id="8195" name="Picture 3">
            <a:extLst>
              <a:ext uri="{FF2B5EF4-FFF2-40B4-BE49-F238E27FC236}">
                <a16:creationId xmlns:a16="http://schemas.microsoft.com/office/drawing/2014/main" id="{A069FFCC-2EC2-B09E-6EE3-F87759D6041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630" r="37817"/>
          <a:stretch/>
        </p:blipFill>
        <p:spPr bwMode="auto">
          <a:xfrm>
            <a:off x="5852160" y="2913958"/>
            <a:ext cx="2387600" cy="3787596"/>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a:extLst>
              <a:ext uri="{FF2B5EF4-FFF2-40B4-BE49-F238E27FC236}">
                <a16:creationId xmlns:a16="http://schemas.microsoft.com/office/drawing/2014/main" id="{6F789877-0498-7005-B46E-0F7257BA5606}"/>
              </a:ext>
            </a:extLst>
          </p:cNvPr>
          <p:cNvPicPr>
            <a:picLocks noChangeAspect="1" noChangeArrowheads="1"/>
          </p:cNvPicPr>
          <p:nvPr/>
        </p:nvPicPr>
        <p:blipFill>
          <a:blip r:embed="rId5" cstate="print"/>
          <a:srcRect/>
          <a:stretch>
            <a:fillRect/>
          </a:stretch>
        </p:blipFill>
        <p:spPr bwMode="auto">
          <a:xfrm>
            <a:off x="10955214" y="0"/>
            <a:ext cx="1143000" cy="891540"/>
          </a:xfrm>
          <a:prstGeom prst="rect">
            <a:avLst/>
          </a:prstGeom>
          <a:noFill/>
          <a:ln w="9525">
            <a:noFill/>
            <a:miter lim="800000"/>
            <a:headEnd/>
            <a:tailEnd/>
          </a:ln>
          <a:effectLst/>
        </p:spPr>
      </p:pic>
    </p:spTree>
    <p:extLst>
      <p:ext uri="{BB962C8B-B14F-4D97-AF65-F5344CB8AC3E}">
        <p14:creationId xmlns:p14="http://schemas.microsoft.com/office/powerpoint/2010/main" val="29314512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9DC074F-DCA8-6812-FB36-7AA53BDEF333}"/>
              </a:ext>
            </a:extLst>
          </p:cNvPr>
          <p:cNvSpPr txBox="1"/>
          <p:nvPr/>
        </p:nvSpPr>
        <p:spPr>
          <a:xfrm>
            <a:off x="8045451" y="1883021"/>
            <a:ext cx="3191509" cy="2973459"/>
          </a:xfrm>
          <a:prstGeom prst="rect">
            <a:avLst/>
          </a:prstGeom>
        </p:spPr>
        <p:txBody>
          <a:bodyPr vert="horz" lIns="91440" tIns="45720" rIns="91440" bIns="45720" rtlCol="0" anchor="t">
            <a:normAutofit lnSpcReduction="10000"/>
          </a:bodyPr>
          <a:lstStyle/>
          <a:p>
            <a:pPr>
              <a:lnSpc>
                <a:spcPct val="90000"/>
              </a:lnSpc>
              <a:spcBef>
                <a:spcPct val="0"/>
              </a:spcBef>
              <a:spcAft>
                <a:spcPts val="600"/>
              </a:spcAft>
            </a:pPr>
            <a:r>
              <a:rPr lang="lt-LT" sz="2800" kern="1200" dirty="0">
                <a:solidFill>
                  <a:schemeClr val="tx1"/>
                </a:solidFill>
                <a:latin typeface="+mj-lt"/>
                <a:ea typeface="+mj-ea"/>
                <a:cs typeface="+mj-cs"/>
              </a:rPr>
              <a:t>Tai yra pajamas generuojanti ar produktus kurianti veikla. Toks darbas padeda klientų savivertei bei psichologinei gerovei.</a:t>
            </a:r>
          </a:p>
        </p:txBody>
      </p:sp>
      <p:pic>
        <p:nvPicPr>
          <p:cNvPr id="3" name="Picture 2">
            <a:extLst>
              <a:ext uri="{FF2B5EF4-FFF2-40B4-BE49-F238E27FC236}">
                <a16:creationId xmlns:a16="http://schemas.microsoft.com/office/drawing/2014/main" id="{31A7422E-213F-E7A6-377C-6072CDC647B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15" r="1918" b="3"/>
          <a:stretch/>
        </p:blipFill>
        <p:spPr bwMode="auto">
          <a:xfrm>
            <a:off x="843114" y="827184"/>
            <a:ext cx="3296590" cy="2570927"/>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42" name="Picture 6" descr="Laiptinių valymas - Švaros Invazija">
            <a:extLst>
              <a:ext uri="{FF2B5EF4-FFF2-40B4-BE49-F238E27FC236}">
                <a16:creationId xmlns:a16="http://schemas.microsoft.com/office/drawing/2014/main" id="{95FD5FE8-9711-9277-1BC5-248FDB48A1D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709" r="3964" b="2"/>
          <a:stretch/>
        </p:blipFill>
        <p:spPr bwMode="auto">
          <a:xfrm>
            <a:off x="4196797" y="827184"/>
            <a:ext cx="3296590" cy="2570927"/>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Socialinės dirbtuvės kviečia atsigręžti į aplinkos tausojimą - Institucinės  globos pertvarka">
            <a:extLst>
              <a:ext uri="{FF2B5EF4-FFF2-40B4-BE49-F238E27FC236}">
                <a16:creationId xmlns:a16="http://schemas.microsoft.com/office/drawing/2014/main" id="{FB4E1E09-134B-CE91-3BA8-5C18A435F6E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3" b="6532"/>
          <a:stretch/>
        </p:blipFill>
        <p:spPr bwMode="auto">
          <a:xfrm>
            <a:off x="843114" y="3454948"/>
            <a:ext cx="3296590" cy="2578101"/>
          </a:xfrm>
          <a:prstGeom prst="rect">
            <a:avLst/>
          </a:prstGeom>
          <a:noFill/>
          <a:extLst>
            <a:ext uri="{909E8E84-426E-40DD-AFC4-6F175D3DCCD1}">
              <a14:hiddenFill xmlns:a14="http://schemas.microsoft.com/office/drawing/2010/main">
                <a:solidFill>
                  <a:srgbClr val="FFFFFF"/>
                </a:solidFill>
              </a14:hiddenFill>
            </a:ext>
          </a:extLst>
        </p:spPr>
      </p:pic>
      <p:pic>
        <p:nvPicPr>
          <p:cNvPr id="14338" name="Picture 2" descr="Socialinės dirbtuvės: prasmę turinti ir bendruomenei naudinga veikla">
            <a:extLst>
              <a:ext uri="{FF2B5EF4-FFF2-40B4-BE49-F238E27FC236}">
                <a16:creationId xmlns:a16="http://schemas.microsoft.com/office/drawing/2014/main" id="{6C8039D0-0537-7C3A-EBCF-9ED4B067E4C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4297" r="612"/>
          <a:stretch/>
        </p:blipFill>
        <p:spPr bwMode="auto">
          <a:xfrm>
            <a:off x="4196797" y="3454948"/>
            <a:ext cx="3296590" cy="2578101"/>
          </a:xfrm>
          <a:prstGeom prst="rect">
            <a:avLst/>
          </a:prstGeom>
          <a:noFill/>
          <a:extLst>
            <a:ext uri="{909E8E84-426E-40DD-AFC4-6F175D3DCCD1}">
              <a14:hiddenFill xmlns:a14="http://schemas.microsoft.com/office/drawing/2010/main">
                <a:solidFill>
                  <a:srgbClr val="FFFFFF"/>
                </a:solidFill>
              </a14:hiddenFill>
            </a:ext>
          </a:extLst>
        </p:spPr>
      </p:pic>
      <p:cxnSp>
        <p:nvCxnSpPr>
          <p:cNvPr id="14357" name="Straight Connector 14356">
            <a:extLst>
              <a:ext uri="{FF2B5EF4-FFF2-40B4-BE49-F238E27FC236}">
                <a16:creationId xmlns:a16="http://schemas.microsoft.com/office/drawing/2014/main" id="{33193FD5-6A49-7562-EA76-F15D42E1580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99390" y="5181888"/>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5" name="Picture 2">
            <a:extLst>
              <a:ext uri="{FF2B5EF4-FFF2-40B4-BE49-F238E27FC236}">
                <a16:creationId xmlns:a16="http://schemas.microsoft.com/office/drawing/2014/main" id="{6EAEDCE5-5F36-9D17-E308-3F62B707A9AB}"/>
              </a:ext>
            </a:extLst>
          </p:cNvPr>
          <p:cNvPicPr>
            <a:picLocks noChangeAspect="1" noChangeArrowheads="1"/>
          </p:cNvPicPr>
          <p:nvPr/>
        </p:nvPicPr>
        <p:blipFill>
          <a:blip r:embed="rId6" cstate="print"/>
          <a:srcRect/>
          <a:stretch>
            <a:fillRect/>
          </a:stretch>
        </p:blipFill>
        <p:spPr bwMode="auto">
          <a:xfrm>
            <a:off x="10787230" y="0"/>
            <a:ext cx="1143000" cy="891540"/>
          </a:xfrm>
          <a:prstGeom prst="rect">
            <a:avLst/>
          </a:prstGeom>
          <a:noFill/>
          <a:ln w="9525">
            <a:noFill/>
            <a:miter lim="800000"/>
            <a:headEnd/>
            <a:tailEnd/>
          </a:ln>
          <a:effectLst/>
        </p:spPr>
      </p:pic>
    </p:spTree>
    <p:extLst>
      <p:ext uri="{BB962C8B-B14F-4D97-AF65-F5344CB8AC3E}">
        <p14:creationId xmlns:p14="http://schemas.microsoft.com/office/powerpoint/2010/main" val="9016779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9466" name="Picture 10" descr="People in a garden&#10;&#10;Description automatically generated">
            <a:extLst>
              <a:ext uri="{FF2B5EF4-FFF2-40B4-BE49-F238E27FC236}">
                <a16:creationId xmlns:a16="http://schemas.microsoft.com/office/drawing/2014/main" id="{DDBD9FAD-6FC3-EFA3-1CA2-88A4BF07F10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 b="7887"/>
          <a:stretch/>
        </p:blipFill>
        <p:spPr bwMode="auto">
          <a:xfrm>
            <a:off x="1108795" y="573191"/>
            <a:ext cx="4724569" cy="2393529"/>
          </a:xfrm>
          <a:prstGeom prst="rect">
            <a:avLst/>
          </a:prstGeom>
          <a:noFill/>
          <a:extLst>
            <a:ext uri="{909E8E84-426E-40DD-AFC4-6F175D3DCCD1}">
              <a14:hiddenFill xmlns:a14="http://schemas.microsoft.com/office/drawing/2010/main">
                <a:solidFill>
                  <a:srgbClr val="FFFFFF"/>
                </a:solidFill>
              </a14:hiddenFill>
            </a:ext>
          </a:extLst>
        </p:spPr>
      </p:pic>
      <p:cxnSp>
        <p:nvCxnSpPr>
          <p:cNvPr id="19473" name="Straight Connector 19472">
            <a:extLst>
              <a:ext uri="{FF2B5EF4-FFF2-40B4-BE49-F238E27FC236}">
                <a16:creationId xmlns:a16="http://schemas.microsoft.com/office/drawing/2014/main" id="{91B6081D-D3E8-4209-B85B-EB1C655A627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1214" y="1111170"/>
            <a:ext cx="11040" cy="4645103"/>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19460" name="Picture 4" descr="Proga neįgaliesiems įsidarbinti ir integruotis tapusių dirbtuvių veiklai  koją kišą finansavimas - LRT">
            <a:extLst>
              <a:ext uri="{FF2B5EF4-FFF2-40B4-BE49-F238E27FC236}">
                <a16:creationId xmlns:a16="http://schemas.microsoft.com/office/drawing/2014/main" id="{E4F5D218-BFE2-9503-8E4C-86E3A236325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59" t="-12348" r="859" b="-932"/>
          <a:stretch/>
        </p:blipFill>
        <p:spPr bwMode="auto">
          <a:xfrm>
            <a:off x="6441440" y="275808"/>
            <a:ext cx="4730412" cy="2782352"/>
          </a:xfrm>
          <a:prstGeom prst="rect">
            <a:avLst/>
          </a:prstGeom>
          <a:noFill/>
          <a:extLst>
            <a:ext uri="{909E8E84-426E-40DD-AFC4-6F175D3DCCD1}">
              <a14:hiddenFill xmlns:a14="http://schemas.microsoft.com/office/drawing/2010/main">
                <a:solidFill>
                  <a:srgbClr val="FFFFFF"/>
                </a:solidFill>
              </a14:hiddenFill>
            </a:ext>
          </a:extLst>
        </p:spPr>
      </p:pic>
      <p:cxnSp>
        <p:nvCxnSpPr>
          <p:cNvPr id="19475" name="Straight Connector 19474">
            <a:extLst>
              <a:ext uri="{FF2B5EF4-FFF2-40B4-BE49-F238E27FC236}">
                <a16:creationId xmlns:a16="http://schemas.microsoft.com/office/drawing/2014/main" id="{28CA55E4-1295-45C8-BA05-5A9E705B749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03027" y="3428998"/>
            <a:ext cx="4188904" cy="1"/>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19477" name="Straight Connector 19476">
            <a:extLst>
              <a:ext uri="{FF2B5EF4-FFF2-40B4-BE49-F238E27FC236}">
                <a16:creationId xmlns:a16="http://schemas.microsoft.com/office/drawing/2014/main" id="{08C5794E-A9A1-4A23-AF68-C79A782233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610334" y="3428998"/>
            <a:ext cx="4188904" cy="1"/>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19468" name="Picture 12" descr="A person in a blue jacket cutting a bush&#10;&#10;Description automatically generated">
            <a:extLst>
              <a:ext uri="{FF2B5EF4-FFF2-40B4-BE49-F238E27FC236}">
                <a16:creationId xmlns:a16="http://schemas.microsoft.com/office/drawing/2014/main" id="{854566BE-6C24-48BB-F031-B8FDD31D6A7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121" r="-2" b="-2"/>
          <a:stretch/>
        </p:blipFill>
        <p:spPr bwMode="auto">
          <a:xfrm>
            <a:off x="1167811" y="3823716"/>
            <a:ext cx="4711297" cy="2699004"/>
          </a:xfrm>
          <a:prstGeom prst="rect">
            <a:avLst/>
          </a:prstGeom>
          <a:noFill/>
          <a:extLst>
            <a:ext uri="{909E8E84-426E-40DD-AFC4-6F175D3DCCD1}">
              <a14:hiddenFill xmlns:a14="http://schemas.microsoft.com/office/drawing/2010/main">
                <a:solidFill>
                  <a:srgbClr val="FFFFFF"/>
                </a:solidFill>
              </a14:hiddenFill>
            </a:ext>
          </a:extLst>
        </p:spPr>
      </p:pic>
      <p:pic>
        <p:nvPicPr>
          <p:cNvPr id="19458" name="Picture 2" descr="Joniškio socialinės dirbtuvės">
            <a:extLst>
              <a:ext uri="{FF2B5EF4-FFF2-40B4-BE49-F238E27FC236}">
                <a16:creationId xmlns:a16="http://schemas.microsoft.com/office/drawing/2014/main" id="{4F16E343-025A-7BAC-A1D3-BEA345DBE29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42778" b="14442"/>
          <a:stretch/>
        </p:blipFill>
        <p:spPr bwMode="auto">
          <a:xfrm>
            <a:off x="6469352" y="3813556"/>
            <a:ext cx="4726967" cy="26997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55631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522" name="Rectangle 21521">
            <a:extLst>
              <a:ext uri="{FF2B5EF4-FFF2-40B4-BE49-F238E27FC236}">
                <a16:creationId xmlns:a16="http://schemas.microsoft.com/office/drawing/2014/main" id="{E8DC6FCD-811B-436E-9FEE-FC957486CD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1508" name="Picture 4">
            <a:extLst>
              <a:ext uri="{FF2B5EF4-FFF2-40B4-BE49-F238E27FC236}">
                <a16:creationId xmlns:a16="http://schemas.microsoft.com/office/drawing/2014/main" id="{BD2F3D36-D2E2-3427-84D8-7BBD845CC1C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246" t="34511" r="-1" b="24150"/>
          <a:stretch/>
        </p:blipFill>
        <p:spPr bwMode="auto">
          <a:xfrm>
            <a:off x="193041" y="171717"/>
            <a:ext cx="5809804" cy="3167426"/>
          </a:xfrm>
          <a:prstGeom prst="rect">
            <a:avLst/>
          </a:prstGeom>
          <a:noFill/>
          <a:extLst>
            <a:ext uri="{909E8E84-426E-40DD-AFC4-6F175D3DCCD1}">
              <a14:hiddenFill xmlns:a14="http://schemas.microsoft.com/office/drawing/2010/main">
                <a:solidFill>
                  <a:srgbClr val="FFFFFF"/>
                </a:solidFill>
              </a14:hiddenFill>
            </a:ext>
          </a:extLst>
        </p:spPr>
      </p:pic>
      <p:pic>
        <p:nvPicPr>
          <p:cNvPr id="21506" name="Picture 2">
            <a:extLst>
              <a:ext uri="{FF2B5EF4-FFF2-40B4-BE49-F238E27FC236}">
                <a16:creationId xmlns:a16="http://schemas.microsoft.com/office/drawing/2014/main" id="{D0EC096D-3F2E-C7F2-12C4-46BBFD0E289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 b="14641"/>
          <a:stretch/>
        </p:blipFill>
        <p:spPr bwMode="auto">
          <a:xfrm>
            <a:off x="6195373" y="171717"/>
            <a:ext cx="5797883" cy="3167426"/>
          </a:xfrm>
          <a:prstGeom prst="rect">
            <a:avLst/>
          </a:prstGeom>
          <a:noFill/>
          <a:extLst>
            <a:ext uri="{909E8E84-426E-40DD-AFC4-6F175D3DCCD1}">
              <a14:hiddenFill xmlns:a14="http://schemas.microsoft.com/office/drawing/2010/main">
                <a:solidFill>
                  <a:srgbClr val="FFFFFF"/>
                </a:solidFill>
              </a14:hiddenFill>
            </a:ext>
          </a:extLst>
        </p:spPr>
      </p:pic>
      <p:pic>
        <p:nvPicPr>
          <p:cNvPr id="21512" name="Picture 8" descr="Socialinėse dirbtuvėse – prasmingas užimtumas - Institucinės globos  pertvarka">
            <a:extLst>
              <a:ext uri="{FF2B5EF4-FFF2-40B4-BE49-F238E27FC236}">
                <a16:creationId xmlns:a16="http://schemas.microsoft.com/office/drawing/2014/main" id="{C622C871-01C0-2F2C-AE5E-B21FD92B525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4374" r="1" b="21453"/>
          <a:stretch/>
        </p:blipFill>
        <p:spPr bwMode="auto">
          <a:xfrm>
            <a:off x="198739" y="3510858"/>
            <a:ext cx="5804105" cy="2789948"/>
          </a:xfrm>
          <a:prstGeom prst="rect">
            <a:avLst/>
          </a:prstGeom>
          <a:noFill/>
          <a:extLst>
            <a:ext uri="{909E8E84-426E-40DD-AFC4-6F175D3DCCD1}">
              <a14:hiddenFill xmlns:a14="http://schemas.microsoft.com/office/drawing/2010/main">
                <a:solidFill>
                  <a:srgbClr val="FFFFFF"/>
                </a:solidFill>
              </a14:hiddenFill>
            </a:ext>
          </a:extLst>
        </p:spPr>
      </p:pic>
      <p:pic>
        <p:nvPicPr>
          <p:cNvPr id="21510" name="Picture 6" descr="Motinos Teresės šeimų namų Socialinės dirbtuvės PC Saulės miesto mugėje. |  Šeimų Namai">
            <a:extLst>
              <a:ext uri="{FF2B5EF4-FFF2-40B4-BE49-F238E27FC236}">
                <a16:creationId xmlns:a16="http://schemas.microsoft.com/office/drawing/2014/main" id="{DFA67C46-B8B3-23CA-36E0-5AE823366F0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2949" r="2" b="12893"/>
          <a:stretch/>
        </p:blipFill>
        <p:spPr bwMode="auto">
          <a:xfrm>
            <a:off x="6195372" y="3510858"/>
            <a:ext cx="5797883" cy="27899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88823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73E658-3816-6A26-5D2E-420427C6A5F6}"/>
            </a:ext>
          </a:extLst>
        </p:cNvPr>
        <p:cNvGrpSpPr/>
        <p:nvPr/>
      </p:nvGrpSpPr>
      <p:grpSpPr>
        <a:xfrm>
          <a:off x="0" y="0"/>
          <a:ext cx="0" cy="0"/>
          <a:chOff x="0" y="0"/>
          <a:chExt cx="0" cy="0"/>
        </a:xfrm>
      </p:grpSpPr>
      <p:pic>
        <p:nvPicPr>
          <p:cNvPr id="12296" name="Picture 8" descr="Laisvi žmonės, laikantys rankas iškarpas, parsisiųsti nemokamą  iliustraciją, nemokamą iliustraciją - Kita">
            <a:extLst>
              <a:ext uri="{FF2B5EF4-FFF2-40B4-BE49-F238E27FC236}">
                <a16:creationId xmlns:a16="http://schemas.microsoft.com/office/drawing/2014/main" id="{1BC1E442-F253-4B00-91EC-4273EEC85B7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379409" y="491689"/>
            <a:ext cx="3532036" cy="143082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72BE916-01FF-37D5-2893-992EAFF43A99}"/>
              </a:ext>
            </a:extLst>
          </p:cNvPr>
          <p:cNvSpPr txBox="1"/>
          <p:nvPr/>
        </p:nvSpPr>
        <p:spPr>
          <a:xfrm>
            <a:off x="622808" y="690880"/>
            <a:ext cx="6986016" cy="5821363"/>
          </a:xfrm>
          <a:prstGeom prst="rect">
            <a:avLst/>
          </a:prstGeom>
        </p:spPr>
        <p:txBody>
          <a:bodyPr vert="horz" lIns="91440" tIns="45720" rIns="91440" bIns="45720" rtlCol="0">
            <a:normAutofit fontScale="47500" lnSpcReduction="20000"/>
          </a:bodyPr>
          <a:lstStyle/>
          <a:p>
            <a:pPr>
              <a:lnSpc>
                <a:spcPct val="90000"/>
              </a:lnSpc>
              <a:spcAft>
                <a:spcPts val="750"/>
              </a:spcAft>
            </a:pPr>
            <a:r>
              <a:rPr lang="lt-LT" sz="4200" dirty="0">
                <a:solidFill>
                  <a:srgbClr val="2D2D0A"/>
                </a:solidFill>
                <a:latin typeface="Inter"/>
              </a:rPr>
              <a:t>Planuojama, kad </a:t>
            </a:r>
            <a:r>
              <a:rPr lang="lt-LT" sz="4200" b="0" i="0" dirty="0">
                <a:solidFill>
                  <a:srgbClr val="2D2D0A"/>
                </a:solidFill>
                <a:effectLst/>
                <a:latin typeface="Inter"/>
              </a:rPr>
              <a:t>2024 metais veiklą pradės 59 socialinės dirbtuvės viso</a:t>
            </a:r>
            <a:r>
              <a:rPr lang="lt-LT" sz="4200" dirty="0">
                <a:solidFill>
                  <a:srgbClr val="2D2D0A"/>
                </a:solidFill>
                <a:latin typeface="Inter"/>
              </a:rPr>
              <a:t>je Lietuvoje.</a:t>
            </a:r>
          </a:p>
          <a:p>
            <a:pPr>
              <a:lnSpc>
                <a:spcPct val="90000"/>
              </a:lnSpc>
              <a:spcAft>
                <a:spcPts val="750"/>
              </a:spcAft>
            </a:pPr>
            <a:endParaRPr lang="en-US" sz="4200" dirty="0">
              <a:latin typeface="Inter"/>
            </a:endParaRPr>
          </a:p>
          <a:p>
            <a:pPr>
              <a:lnSpc>
                <a:spcPct val="90000"/>
              </a:lnSpc>
              <a:spcAft>
                <a:spcPts val="750"/>
              </a:spcAft>
            </a:pPr>
            <a:r>
              <a:rPr lang="lt-LT" sz="4200" b="1" dirty="0">
                <a:latin typeface="Inter"/>
              </a:rPr>
              <a:t>Šiaulių regione </a:t>
            </a:r>
          </a:p>
          <a:p>
            <a:pPr indent="-228600">
              <a:lnSpc>
                <a:spcPct val="90000"/>
              </a:lnSpc>
              <a:spcAft>
                <a:spcPts val="750"/>
              </a:spcAft>
              <a:buFont typeface="Arial" panose="020B0604020202020204" pitchFamily="34" charset="0"/>
              <a:buChar char="•"/>
            </a:pPr>
            <a:endParaRPr lang="lt-LT" sz="4200" b="1" dirty="0">
              <a:latin typeface="Inter"/>
            </a:endParaRPr>
          </a:p>
          <a:p>
            <a:pPr>
              <a:lnSpc>
                <a:spcPct val="90000"/>
              </a:lnSpc>
              <a:spcAft>
                <a:spcPts val="750"/>
              </a:spcAft>
            </a:pPr>
            <a:r>
              <a:rPr lang="en-US" sz="4200" dirty="0" err="1">
                <a:latin typeface="Inter"/>
              </a:rPr>
              <a:t>Šiuo</a:t>
            </a:r>
            <a:r>
              <a:rPr lang="en-US" sz="4200" dirty="0">
                <a:latin typeface="Inter"/>
              </a:rPr>
              <a:t> </a:t>
            </a:r>
            <a:r>
              <a:rPr lang="en-US" sz="4200" dirty="0" err="1">
                <a:latin typeface="Inter"/>
              </a:rPr>
              <a:t>metu</a:t>
            </a:r>
            <a:r>
              <a:rPr lang="en-US" sz="4200" dirty="0">
                <a:latin typeface="Inter"/>
              </a:rPr>
              <a:t> </a:t>
            </a:r>
            <a:r>
              <a:rPr lang="en-US" sz="4200" dirty="0" err="1">
                <a:latin typeface="Inter"/>
              </a:rPr>
              <a:t>veikia</a:t>
            </a:r>
            <a:r>
              <a:rPr lang="en-US" sz="4200" dirty="0">
                <a:latin typeface="Inter"/>
              </a:rPr>
              <a:t> </a:t>
            </a:r>
            <a:r>
              <a:rPr lang="lt-LT" sz="4200" b="1" dirty="0">
                <a:latin typeface="Inter"/>
              </a:rPr>
              <a:t>5 </a:t>
            </a:r>
            <a:r>
              <a:rPr lang="lt-LT" sz="4200" dirty="0">
                <a:latin typeface="Inter"/>
              </a:rPr>
              <a:t>socialinės dirbtuvės, veiklose dalyvauja virš 60</a:t>
            </a:r>
            <a:r>
              <a:rPr lang="en-US" sz="4200" dirty="0">
                <a:latin typeface="Inter"/>
              </a:rPr>
              <a:t> </a:t>
            </a:r>
            <a:r>
              <a:rPr lang="en-US" sz="4200" dirty="0" err="1">
                <a:latin typeface="Inter"/>
              </a:rPr>
              <a:t>asmen</a:t>
            </a:r>
            <a:r>
              <a:rPr lang="lt-LT" sz="4200" dirty="0">
                <a:latin typeface="Inter"/>
              </a:rPr>
              <a:t>ų. Jos finansuojamos iš įvairių šaltinių.</a:t>
            </a:r>
          </a:p>
          <a:p>
            <a:pPr>
              <a:lnSpc>
                <a:spcPct val="90000"/>
              </a:lnSpc>
              <a:spcAft>
                <a:spcPts val="750"/>
              </a:spcAft>
            </a:pPr>
            <a:r>
              <a:rPr lang="lt-LT" sz="4200" dirty="0">
                <a:latin typeface="Inter"/>
              </a:rPr>
              <a:t>(</a:t>
            </a:r>
            <a:r>
              <a:rPr lang="en-US" sz="4200" dirty="0">
                <a:latin typeface="Inter"/>
              </a:rPr>
              <a:t>1 </a:t>
            </a:r>
            <a:r>
              <a:rPr lang="en-US" sz="4200" dirty="0" err="1">
                <a:latin typeface="Inter"/>
              </a:rPr>
              <a:t>Joniškyje</a:t>
            </a:r>
            <a:r>
              <a:rPr lang="en-US" sz="4200" dirty="0">
                <a:latin typeface="Inter"/>
              </a:rPr>
              <a:t>, </a:t>
            </a:r>
            <a:r>
              <a:rPr lang="lt-LT" sz="4200" dirty="0">
                <a:latin typeface="Inter"/>
              </a:rPr>
              <a:t>1 Kuršėnuose ir 3</a:t>
            </a:r>
            <a:r>
              <a:rPr lang="en-US" sz="4200" dirty="0">
                <a:latin typeface="Inter"/>
              </a:rPr>
              <a:t> </a:t>
            </a:r>
            <a:r>
              <a:rPr lang="en-US" sz="4200" dirty="0" err="1">
                <a:latin typeface="Inter"/>
              </a:rPr>
              <a:t>Šiaulių</a:t>
            </a:r>
            <a:r>
              <a:rPr lang="en-US" sz="4200" dirty="0">
                <a:latin typeface="Inter"/>
              </a:rPr>
              <a:t> </a:t>
            </a:r>
            <a:r>
              <a:rPr lang="en-US" sz="4200" dirty="0" err="1">
                <a:latin typeface="Inter"/>
              </a:rPr>
              <a:t>mies</a:t>
            </a:r>
            <a:r>
              <a:rPr lang="lt-LT" sz="4200" dirty="0">
                <a:latin typeface="Inter"/>
              </a:rPr>
              <a:t>te). </a:t>
            </a:r>
          </a:p>
          <a:p>
            <a:pPr>
              <a:lnSpc>
                <a:spcPct val="90000"/>
              </a:lnSpc>
              <a:spcAft>
                <a:spcPts val="750"/>
              </a:spcAft>
            </a:pPr>
            <a:endParaRPr lang="lt-LT" sz="4200" dirty="0">
              <a:latin typeface="Inter"/>
            </a:endParaRPr>
          </a:p>
          <a:p>
            <a:pPr>
              <a:lnSpc>
                <a:spcPct val="90000"/>
              </a:lnSpc>
              <a:spcAft>
                <a:spcPts val="750"/>
              </a:spcAft>
            </a:pPr>
            <a:r>
              <a:rPr lang="lt-LT" sz="4200" dirty="0">
                <a:latin typeface="Inter"/>
              </a:rPr>
              <a:t>Artimiausiu metu veiklas </a:t>
            </a:r>
            <a:r>
              <a:rPr lang="lt-LT" sz="4200" b="1" dirty="0">
                <a:latin typeface="Inter"/>
              </a:rPr>
              <a:t>pradės  Naujosios Akmenės</a:t>
            </a:r>
            <a:r>
              <a:rPr lang="lt-LT" sz="4200" dirty="0">
                <a:latin typeface="Inter"/>
              </a:rPr>
              <a:t>, Kelmės, Pakruojo ir dar vienos Šiaulių miesto socialinės dirbtuvės.</a:t>
            </a:r>
          </a:p>
          <a:p>
            <a:pPr>
              <a:lnSpc>
                <a:spcPct val="90000"/>
              </a:lnSpc>
              <a:spcAft>
                <a:spcPts val="750"/>
              </a:spcAft>
            </a:pPr>
            <a:endParaRPr lang="lt-LT" sz="4200" dirty="0">
              <a:latin typeface="Inter"/>
            </a:endParaRPr>
          </a:p>
          <a:p>
            <a:pPr>
              <a:lnSpc>
                <a:spcPct val="90000"/>
              </a:lnSpc>
              <a:spcAft>
                <a:spcPts val="750"/>
              </a:spcAft>
            </a:pPr>
            <a:r>
              <a:rPr lang="lt-LT" sz="4200" dirty="0">
                <a:latin typeface="Inter"/>
              </a:rPr>
              <a:t>2024 m. viduryje Šiaulių regione veiks 9 socialinės dirbtuvės ir tikimąsi, kad veiklose galės dalyvauti apie 100 proto ar psichikos negalią turinčių asmenų.</a:t>
            </a:r>
          </a:p>
          <a:p>
            <a:pPr>
              <a:lnSpc>
                <a:spcPct val="90000"/>
              </a:lnSpc>
              <a:spcAft>
                <a:spcPts val="750"/>
              </a:spcAft>
            </a:pPr>
            <a:endParaRPr lang="en-US" sz="4200" dirty="0">
              <a:latin typeface="Inter"/>
            </a:endParaRPr>
          </a:p>
          <a:p>
            <a:pPr>
              <a:lnSpc>
                <a:spcPct val="90000"/>
              </a:lnSpc>
              <a:spcAft>
                <a:spcPts val="750"/>
              </a:spcAft>
            </a:pPr>
            <a:r>
              <a:rPr lang="en-US" sz="4200" dirty="0">
                <a:latin typeface="Inter"/>
              </a:rPr>
              <a:t>2024 – 2029 m. </a:t>
            </a:r>
            <a:r>
              <a:rPr lang="en-US" sz="4200" dirty="0" err="1">
                <a:latin typeface="Inter"/>
              </a:rPr>
              <a:t>panaudojant</a:t>
            </a:r>
            <a:r>
              <a:rPr lang="en-US" sz="4200" dirty="0">
                <a:latin typeface="Inter"/>
              </a:rPr>
              <a:t> </a:t>
            </a:r>
            <a:r>
              <a:rPr lang="en-US" sz="4200" dirty="0" err="1">
                <a:latin typeface="Inter"/>
              </a:rPr>
              <a:t>Regiono</a:t>
            </a:r>
            <a:r>
              <a:rPr lang="en-US" sz="4200" dirty="0">
                <a:latin typeface="Inter"/>
              </a:rPr>
              <a:t> </a:t>
            </a:r>
            <a:r>
              <a:rPr lang="en-US" sz="4200" dirty="0" err="1">
                <a:latin typeface="Inter"/>
              </a:rPr>
              <a:t>plėtrai</a:t>
            </a:r>
            <a:r>
              <a:rPr lang="en-US" sz="4200" dirty="0">
                <a:latin typeface="Inter"/>
              </a:rPr>
              <a:t> </a:t>
            </a:r>
            <a:r>
              <a:rPr lang="en-US" sz="4200" dirty="0" err="1">
                <a:latin typeface="Inter"/>
              </a:rPr>
              <a:t>skirtas</a:t>
            </a:r>
            <a:r>
              <a:rPr lang="en-US" sz="4200" dirty="0">
                <a:latin typeface="Inter"/>
              </a:rPr>
              <a:t> </a:t>
            </a:r>
            <a:r>
              <a:rPr lang="en-US" sz="4200" dirty="0" err="1">
                <a:latin typeface="Inter"/>
              </a:rPr>
              <a:t>lėšas</a:t>
            </a:r>
            <a:r>
              <a:rPr lang="en-US" sz="4200" dirty="0">
                <a:latin typeface="Inter"/>
              </a:rPr>
              <a:t> </a:t>
            </a:r>
            <a:r>
              <a:rPr lang="lt-LT" sz="4200" dirty="0">
                <a:latin typeface="Inter"/>
              </a:rPr>
              <a:t>bus įrengtos </a:t>
            </a:r>
            <a:r>
              <a:rPr lang="en-US" sz="4200" dirty="0" err="1">
                <a:latin typeface="Inter"/>
              </a:rPr>
              <a:t>dar</a:t>
            </a:r>
            <a:r>
              <a:rPr lang="en-US" sz="4200" dirty="0">
                <a:latin typeface="Inter"/>
              </a:rPr>
              <a:t> </a:t>
            </a:r>
            <a:r>
              <a:rPr lang="lt-LT" sz="4200" b="1" dirty="0">
                <a:latin typeface="Inter"/>
              </a:rPr>
              <a:t>8</a:t>
            </a:r>
            <a:r>
              <a:rPr lang="en-US" sz="4200" b="1" dirty="0">
                <a:effectLst/>
                <a:latin typeface="Inter"/>
              </a:rPr>
              <a:t> </a:t>
            </a:r>
            <a:r>
              <a:rPr lang="lt-LT" sz="4200" b="1" dirty="0">
                <a:effectLst/>
                <a:latin typeface="Inter"/>
              </a:rPr>
              <a:t>Socialinės dirbtuvės</a:t>
            </a:r>
            <a:r>
              <a:rPr lang="lt-LT" sz="4200" dirty="0">
                <a:effectLst/>
                <a:latin typeface="Inter"/>
              </a:rPr>
              <a:t> įvairiose </a:t>
            </a:r>
            <a:r>
              <a:rPr lang="en-US" sz="4200" dirty="0" err="1">
                <a:effectLst/>
                <a:latin typeface="Inter"/>
              </a:rPr>
              <a:t>Šiaulių</a:t>
            </a:r>
            <a:r>
              <a:rPr lang="en-US" sz="4200" dirty="0">
                <a:effectLst/>
                <a:latin typeface="Inter"/>
              </a:rPr>
              <a:t> </a:t>
            </a:r>
            <a:r>
              <a:rPr lang="en-US" sz="4200" dirty="0" err="1">
                <a:effectLst/>
                <a:latin typeface="Inter"/>
              </a:rPr>
              <a:t>regiono</a:t>
            </a:r>
            <a:r>
              <a:rPr lang="en-US" sz="4200" dirty="0">
                <a:effectLst/>
                <a:latin typeface="Inter"/>
              </a:rPr>
              <a:t> </a:t>
            </a:r>
            <a:r>
              <a:rPr lang="en-US" sz="4200" dirty="0" err="1">
                <a:effectLst/>
                <a:latin typeface="Inter"/>
              </a:rPr>
              <a:t>vietose</a:t>
            </a:r>
            <a:r>
              <a:rPr lang="en-US" sz="4200" dirty="0">
                <a:effectLst/>
                <a:latin typeface="Inter"/>
              </a:rPr>
              <a:t>.</a:t>
            </a:r>
            <a:endParaRPr lang="lt-LT" sz="4200" dirty="0">
              <a:effectLst/>
              <a:latin typeface="Inter"/>
            </a:endParaRPr>
          </a:p>
          <a:p>
            <a:pPr>
              <a:lnSpc>
                <a:spcPct val="90000"/>
              </a:lnSpc>
              <a:spcAft>
                <a:spcPts val="750"/>
              </a:spcAft>
            </a:pPr>
            <a:endParaRPr lang="lt-LT" sz="4500" dirty="0">
              <a:effectLst/>
              <a:latin typeface="Inter"/>
            </a:endParaRPr>
          </a:p>
          <a:p>
            <a:pPr>
              <a:lnSpc>
                <a:spcPct val="90000"/>
              </a:lnSpc>
              <a:spcAft>
                <a:spcPts val="750"/>
              </a:spcAft>
            </a:pPr>
            <a:endParaRPr lang="lt-LT" sz="4500" dirty="0">
              <a:latin typeface="Inter"/>
            </a:endParaRPr>
          </a:p>
        </p:txBody>
      </p:sp>
      <p:pic>
        <p:nvPicPr>
          <p:cNvPr id="12290" name="Picture 2" descr="Laisvi žmonės, laikantys rankas iškarpas, parsisiųsti nemokamą  iliustraciją, nemokamą iliustraciją - Kita">
            <a:extLst>
              <a:ext uri="{FF2B5EF4-FFF2-40B4-BE49-F238E27FC236}">
                <a16:creationId xmlns:a16="http://schemas.microsoft.com/office/drawing/2014/main" id="{720FAF94-CDE2-3112-9D7D-FAE187CF5D9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381136" y="2540133"/>
            <a:ext cx="3530309" cy="1430125"/>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Laisvi žmonės, laikantys rankas iškarpas, parsisiųsti nemokamą  iliustraciją, nemokamą iliustraciją - Kita">
            <a:extLst>
              <a:ext uri="{FF2B5EF4-FFF2-40B4-BE49-F238E27FC236}">
                <a16:creationId xmlns:a16="http://schemas.microsoft.com/office/drawing/2014/main" id="{08B0E1E0-50B6-EB76-8638-66CF8D24973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381136" y="4588228"/>
            <a:ext cx="3530309" cy="1430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62020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AFF0E5-90F0-D075-805B-F794DE52BF69}"/>
            </a:ext>
          </a:extLst>
        </p:cNvPr>
        <p:cNvGrpSpPr/>
        <p:nvPr/>
      </p:nvGrpSpPr>
      <p:grpSpPr>
        <a:xfrm>
          <a:off x="0" y="0"/>
          <a:ext cx="0" cy="0"/>
          <a:chOff x="0" y="0"/>
          <a:chExt cx="0" cy="0"/>
        </a:xfrm>
      </p:grpSpPr>
      <p:pic>
        <p:nvPicPr>
          <p:cNvPr id="5126" name="Picture 6" descr="Heraldika | Šiaulių rajono savivaldybės administracija">
            <a:extLst>
              <a:ext uri="{FF2B5EF4-FFF2-40B4-BE49-F238E27FC236}">
                <a16:creationId xmlns:a16="http://schemas.microsoft.com/office/drawing/2014/main" id="{5AE28FE3-4762-DFFF-00EA-805738EE98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7779" y="340600"/>
            <a:ext cx="1497910" cy="174111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XX A. PAB. – XXI A. PR. SUKURTI ŠIAULIŲ REGIONO MIESTŲ HERBAI">
            <a:extLst>
              <a:ext uri="{FF2B5EF4-FFF2-40B4-BE49-F238E27FC236}">
                <a16:creationId xmlns:a16="http://schemas.microsoft.com/office/drawing/2014/main" id="{59A79CF3-DC25-DFCE-89AA-61CAD5E1E7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259" y="252920"/>
            <a:ext cx="1410241" cy="190608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Joniškio herbas – Vikipedija">
            <a:extLst>
              <a:ext uri="{FF2B5EF4-FFF2-40B4-BE49-F238E27FC236}">
                <a16:creationId xmlns:a16="http://schemas.microsoft.com/office/drawing/2014/main" id="{EF8F309D-2ED5-0530-2127-E26B4BF6C0F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26885" y="332229"/>
            <a:ext cx="1387815" cy="169031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Kelmės herbas – Vikipedija">
            <a:extLst>
              <a:ext uri="{FF2B5EF4-FFF2-40B4-BE49-F238E27FC236}">
                <a16:creationId xmlns:a16="http://schemas.microsoft.com/office/drawing/2014/main" id="{7DF19F71-D652-B337-EFBF-30D88D871C7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40577" y="332903"/>
            <a:ext cx="1414023" cy="1724498"/>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47EB8CC2-B7B8-9A7A-1B44-85F93D43567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83201" y="324390"/>
            <a:ext cx="1376734" cy="178381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Radviliškio herbas – Vikipedija">
            <a:extLst>
              <a:ext uri="{FF2B5EF4-FFF2-40B4-BE49-F238E27FC236}">
                <a16:creationId xmlns:a16="http://schemas.microsoft.com/office/drawing/2014/main" id="{BE04AFF6-105B-08FB-EE56-51DE6B9D943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08800" y="333309"/>
            <a:ext cx="1422401" cy="1736791"/>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Šiaulių herbas – Vikipedija">
            <a:extLst>
              <a:ext uri="{FF2B5EF4-FFF2-40B4-BE49-F238E27FC236}">
                <a16:creationId xmlns:a16="http://schemas.microsoft.com/office/drawing/2014/main" id="{D2E435CB-7030-1408-D149-997133B14A2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598132" y="319797"/>
            <a:ext cx="1485668" cy="1877303"/>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7F2C214-3268-445D-36DA-D1AF9A391E8E}"/>
              </a:ext>
            </a:extLst>
          </p:cNvPr>
          <p:cNvSpPr txBox="1"/>
          <p:nvPr/>
        </p:nvSpPr>
        <p:spPr>
          <a:xfrm>
            <a:off x="1915654" y="3131080"/>
            <a:ext cx="8178529" cy="923330"/>
          </a:xfrm>
          <a:prstGeom prst="rect">
            <a:avLst/>
          </a:prstGeom>
          <a:noFill/>
        </p:spPr>
        <p:txBody>
          <a:bodyPr wrap="square">
            <a:spAutoFit/>
          </a:bodyPr>
          <a:lstStyle/>
          <a:p>
            <a:pPr algn="ctr"/>
            <a:r>
              <a:rPr lang="lt-LT" sz="5400" dirty="0"/>
              <a:t>Ačiū</a:t>
            </a:r>
            <a:endParaRPr lang="en-US" sz="5400" dirty="0"/>
          </a:p>
        </p:txBody>
      </p:sp>
    </p:spTree>
    <p:extLst>
      <p:ext uri="{BB962C8B-B14F-4D97-AF65-F5344CB8AC3E}">
        <p14:creationId xmlns:p14="http://schemas.microsoft.com/office/powerpoint/2010/main" val="6169182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2149</TotalTime>
  <Words>1515</Words>
  <Application>Microsoft Office PowerPoint</Application>
  <PresentationFormat>Widescreen</PresentationFormat>
  <Paragraphs>84</Paragraphs>
  <Slides>23</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23</vt:i4>
      </vt:variant>
    </vt:vector>
  </HeadingPairs>
  <TitlesOfParts>
    <vt:vector size="31" baseType="lpstr">
      <vt:lpstr>Aptos</vt:lpstr>
      <vt:lpstr>Aptos (Body)</vt:lpstr>
      <vt:lpstr>Aptos Display</vt:lpstr>
      <vt:lpstr>Arial</vt:lpstr>
      <vt:lpstr>Helvetica Neue Medium</vt:lpstr>
      <vt:lpstr>Inter</vt:lpstr>
      <vt:lpstr>Roboto</vt:lpstr>
      <vt:lpstr>Office Theme</vt:lpstr>
      <vt:lpstr>PowerPoint Presentation</vt:lpstr>
      <vt:lpstr>Institucinės globos pertvarka. Kas tai?</vt:lpstr>
      <vt:lpstr>PowerPoint Presentation</vt:lpstr>
      <vt:lpstr>PowerPoint Presentation</vt:lpstr>
      <vt:lpstr>PowerPoint Presentation</vt:lpstr>
      <vt:lpstr>PowerPoint Presentation</vt:lpstr>
      <vt:lpstr>Ar vis dar abejojate, kad reikalinga globos įstaigų pertvarka?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Socialinės dirbtuvės – ne dienos užimtumas.  Socialinės dirbtuvės yra tęstinis, ilgalaikį poveikį ir naudą turintis užsiėmimas, nešantis abipusę naudą: tiek rinkai, tiek žmogui su negalia.   Dalyvaudamas socialinių dirbtuvių veikloje, žmogus su negalia turi galimybę save realizuoti: dalyvauti darbo veikloje, už darbą gauti atlygį, turėti galimybę panaudoti savo pinigus ten, kur nori, kurti darbinius ar artimesnius santykius su kolegomis, gerinti profesinius įgūdžius, spręsti problemines situacijas, kurių būna kiekvienoje darbovietėje.</vt:lpstr>
      <vt:lpstr>Socialinės dirbtuvės – ne dienos užimtumas.  Socialinės dirbtuvės yra tęstinis, ilgalaikį poveikį ir naudą turintis užsiėmimas, nešantis abipusę naudą: tiek rinkai, tiek žmogui su negalia.   Dalyvaudamas socialinių dirbtuvių veikloje, žmogus su negalia turi galimybę save realizuoti: dalyvauti darbo veikloje, už darbą gauti atlygį, turėti galimybę panaudoti savo pinigus ten, kur nori, kurti darbinius ar artimesnius santykius su kolegomis, gerinti profesinius įgūdžius, spręsti problemines situacijas, kurių būna kiekvienoje darbovietėje.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Eglė Jurkutė</dc:creator>
  <cp:lastModifiedBy>Eglė Jurkutė</cp:lastModifiedBy>
  <cp:revision>41</cp:revision>
  <dcterms:created xsi:type="dcterms:W3CDTF">2024-04-22T16:27:04Z</dcterms:created>
  <dcterms:modified xsi:type="dcterms:W3CDTF">2024-04-24T09:32:43Z</dcterms:modified>
</cp:coreProperties>
</file>