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3" r:id="rId9"/>
    <p:sldId id="269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063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56092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0349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8443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1833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0271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905184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00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62350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/>
              <a:t>Spustelėkite piktogramą norėdami įtraukti paveikslėlį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032259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4505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7660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39247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70359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5101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96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101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6E93049-C946-4CE7-8DC2-ABC2AA578B69}" type="datetimeFigureOut">
              <a:rPr lang="lt-LT" smtClean="0"/>
              <a:t>2024-04-24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CC57207-5E9C-4FC9-B82B-A192DE6C3D89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9560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77E66C5-3E17-FA25-0337-74EC3A3CB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5860" y="1114225"/>
            <a:ext cx="9786937" cy="4249737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lt-LT" sz="4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SOCIALINIŲ PASLAUGŲ PLĖTRA  AKMENĖS</a:t>
            </a:r>
            <a:br>
              <a:rPr lang="lt-LT" sz="4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lt-LT" sz="49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RAJONO SAVIVALDYBĖJE</a:t>
            </a:r>
            <a:b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t-LT" dirty="0"/>
          </a:p>
        </p:txBody>
      </p:sp>
      <p:pic>
        <p:nvPicPr>
          <p:cNvPr id="1026" name="Picture 2" descr="Akmenės ppt">
            <a:extLst>
              <a:ext uri="{FF2B5EF4-FFF2-40B4-BE49-F238E27FC236}">
                <a16:creationId xmlns:a16="http://schemas.microsoft.com/office/drawing/2014/main" id="{FBB33A2C-6FB9-FFCE-B0BA-3127D6AAC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27" y="325450"/>
            <a:ext cx="2776024" cy="1276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5393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ADB82E8-9B35-422A-96BD-0A99599762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9" y="982132"/>
            <a:ext cx="10101263" cy="1303867"/>
          </a:xfrm>
        </p:spPr>
        <p:txBody>
          <a:bodyPr>
            <a:noAutofit/>
          </a:bodyPr>
          <a:lstStyle/>
          <a:p>
            <a:r>
              <a:rPr lang="lt-LT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 REGIONINĘ PAŽANGOS PRIEMONĘ IR 2021-2027 M. ES </a:t>
            </a:r>
            <a:r>
              <a:rPr lang="lt-LT" sz="28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FONDŲ </a:t>
            </a:r>
            <a:r>
              <a:rPr lang="lt-LT" sz="28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INVESTICIJŲ </a:t>
            </a:r>
            <a:r>
              <a:rPr lang="lt-LT" sz="28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PROGRAMĄ </a:t>
            </a:r>
            <a:r>
              <a:rPr lang="lt-LT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BUS INVESTUOJAMA Į ŠIAS SOCIALINIŲ </a:t>
            </a:r>
            <a:r>
              <a:rPr lang="lt-LT" sz="28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PASLAUGŲ </a:t>
            </a:r>
            <a:r>
              <a:rPr lang="lt-LT" sz="2800" b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KRYPTIS</a:t>
            </a:r>
            <a:r>
              <a:rPr lang="lt-LT" sz="2800" b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lt-LT" sz="280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33CAFBA-63B8-067D-5FDC-F46D504E5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2999" y="2556932"/>
            <a:ext cx="9915526" cy="3318936"/>
          </a:xfrm>
        </p:spPr>
        <p:txBody>
          <a:bodyPr>
            <a:normAutofit fontScale="92500"/>
          </a:bodyPr>
          <a:lstStyle/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1.Infrastruktūros, reikalingos institucinės globos pertvarkai asmenims su intelekto ir/ar psichikos negalia, steigimui/plėtrai.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Nestacionarių socialinių paslaugų infrastruktūros plėtrai (nakvynės namai, krizių centrai ir specializuotos pagalbos centrai ir t. t.)</a:t>
            </a:r>
          </a:p>
          <a:p>
            <a:pPr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Socialinių paslaugų įstaigų senyvo amžiaus asmenims bendruomenėje (globos namai, savarankiško gyvenimo namai ir pan.)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605351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9EB8128-DDA7-A951-FCB8-594D536FC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841455"/>
            <a:ext cx="9601196" cy="1303867"/>
          </a:xfrm>
        </p:spPr>
        <p:txBody>
          <a:bodyPr>
            <a:normAutofit/>
          </a:bodyPr>
          <a:lstStyle/>
          <a:p>
            <a:r>
              <a:rPr lang="lt-LT" sz="3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AKMENĖS RAJONO SAVIVALDYBĖ PLANUOJA</a:t>
            </a:r>
            <a:endParaRPr lang="lt-LT" sz="360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928E572-D487-7CF3-ECC9-20438D756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318936"/>
          </a:xfrm>
        </p:spPr>
        <p:txBody>
          <a:bodyPr>
            <a:normAutofit fontScale="55000" lnSpcReduction="20000"/>
          </a:bodyPr>
          <a:lstStyle/>
          <a:p>
            <a:pPr marL="0" lvl="0" indent="0">
              <a:lnSpc>
                <a:spcPct val="107000"/>
              </a:lnSpc>
              <a:buNone/>
            </a:pPr>
            <a:r>
              <a:rPr lang="lt-LT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Institucinės globos pertvarkai įgyvendinti</a:t>
            </a:r>
            <a:r>
              <a:rPr lang="lt-L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0" lvl="0" indent="360000" algn="just">
              <a:lnSpc>
                <a:spcPct val="107000"/>
              </a:lnSpc>
              <a:buNone/>
            </a:pPr>
            <a:r>
              <a:rPr lang="lt-L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1.1. Grupinio gyvenimo namus (1 GGN);</a:t>
            </a:r>
          </a:p>
          <a:p>
            <a:pPr marL="0" lvl="0" indent="360000" algn="just">
              <a:lnSpc>
                <a:spcPct val="107000"/>
              </a:lnSpc>
              <a:buNone/>
            </a:pPr>
            <a:r>
              <a:rPr lang="lt-L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1.2. Apsaugotą būstą (3 apsaugoti būstai);</a:t>
            </a:r>
          </a:p>
          <a:p>
            <a:pPr marL="0" lvl="0" indent="360000" algn="just">
              <a:lnSpc>
                <a:spcPct val="107000"/>
              </a:lnSpc>
              <a:buNone/>
            </a:pPr>
            <a:r>
              <a:rPr lang="lt-L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1.3. Socialines dirbtuves/užimtumo centrą (1 SD/UC).</a:t>
            </a:r>
          </a:p>
          <a:p>
            <a:pPr marL="0" lvl="0" indent="0">
              <a:lnSpc>
                <a:spcPct val="107000"/>
              </a:lnSpc>
              <a:buNone/>
            </a:pPr>
            <a:r>
              <a:rPr lang="lt-LT" sz="4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lt-L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Savarankiško gyvenimo namus senyvo amžiaus asmenims.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4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Specializuotos pagalbos centras (krizių centras) (pagalba gyvenamosios vietos neturintiems, asmenims; asmenims,  kuriems pritaikytas apsaugos nuo smurto artimoje aplinkoje orderis, grįžę iš įkalinimo vietos ir pan.)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812482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vadinimas 1">
            <a:extLst>
              <a:ext uri="{FF2B5EF4-FFF2-40B4-BE49-F238E27FC236}">
                <a16:creationId xmlns:a16="http://schemas.microsoft.com/office/drawing/2014/main" id="{41F6D99C-26C8-AD39-DB8D-7922874C5177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PLANUOJAMOS INFRASTRUKTŪROS PASKIRTIS </a:t>
            </a:r>
          </a:p>
        </p:txBody>
      </p:sp>
      <p:graphicFrame>
        <p:nvGraphicFramePr>
          <p:cNvPr id="7" name="Turinio vietos rezervavimo ženklas 3">
            <a:extLst>
              <a:ext uri="{FF2B5EF4-FFF2-40B4-BE49-F238E27FC236}">
                <a16:creationId xmlns:a16="http://schemas.microsoft.com/office/drawing/2014/main" id="{BC62AFBB-21D2-44DD-81E3-293A29CB2F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8173281"/>
              </p:ext>
            </p:extLst>
          </p:nvPr>
        </p:nvGraphicFramePr>
        <p:xfrm>
          <a:off x="858129" y="2386013"/>
          <a:ext cx="10677379" cy="37433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17554">
                  <a:extLst>
                    <a:ext uri="{9D8B030D-6E8A-4147-A177-3AD203B41FA5}">
                      <a16:colId xmlns:a16="http://schemas.microsoft.com/office/drawing/2014/main" val="2613923776"/>
                    </a:ext>
                  </a:extLst>
                </a:gridCol>
                <a:gridCol w="3713873">
                  <a:extLst>
                    <a:ext uri="{9D8B030D-6E8A-4147-A177-3AD203B41FA5}">
                      <a16:colId xmlns:a16="http://schemas.microsoft.com/office/drawing/2014/main" val="1489818872"/>
                    </a:ext>
                  </a:extLst>
                </a:gridCol>
                <a:gridCol w="3245952">
                  <a:extLst>
                    <a:ext uri="{9D8B030D-6E8A-4147-A177-3AD203B41FA5}">
                      <a16:colId xmlns:a16="http://schemas.microsoft.com/office/drawing/2014/main" val="454836354"/>
                    </a:ext>
                  </a:extLst>
                </a:gridCol>
              </a:tblGrid>
              <a:tr h="72536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000" b="1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APSAUGOTAS BŪSTAS</a:t>
                      </a:r>
                    </a:p>
                  </a:txBody>
                  <a:tcPr marL="68580" marR="68580" marT="0" marB="0" anchor="ctr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SOCIALINĖS DIRBTUVĖS</a:t>
                      </a:r>
                      <a:endParaRPr lang="lt-LT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00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GRUPINIO GYVENIMO NAMAI</a:t>
                      </a:r>
                      <a:endParaRPr lang="lt-LT" sz="20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601062"/>
                  </a:ext>
                </a:extLst>
              </a:tr>
              <a:tr h="301796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000" b="0" kern="1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Konsultavimo, tarpininkavimo, socialinių įgūdžių ugdymo ir palaikymo paslaugos bei gyvenamosios vietos suteikimas bendruomenėje iš dalies savarankiškiems suaugusiems asmenims su intelekto ir /ar psichikos negalia.</a:t>
                      </a:r>
                      <a:endParaRPr lang="lt-LT" sz="2000" b="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0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Darbo įgūdžių ugdymas mažiau savarankiškiems intelekto ar psichosocialinę negalią turintiems žmonėms, kurie gali bent kelias valandas per dieną prisidėti prie kokio nors produkto kūrimo.</a:t>
                      </a:r>
                      <a:endParaRPr lang="lt-LT" sz="2000" b="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lt-LT" sz="2000" b="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Socialinės globos paslauga, kurioje namų aplinkoje ir gaudami nuolatinę specialistų pagalbą gyvena iki 10 nesavarankiškų neįgalių suaugusių asmenų.</a:t>
                      </a:r>
                      <a:endParaRPr lang="lt-LT" sz="2000" b="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7674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72350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C2CA9FF-6A71-5AC5-B356-6325CA46A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lt-LT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PLANUOJAMAS TERITORINIS PASLAUGŲ IŠDĖSTYMAS</a:t>
            </a:r>
            <a:endParaRPr lang="lt-LT" sz="4000" dirty="0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3FA7069E-ED30-ED02-6711-A0AC0ED3B0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850" y="2556932"/>
            <a:ext cx="10244138" cy="3443818"/>
          </a:xfrm>
        </p:spPr>
        <p:txBody>
          <a:bodyPr>
            <a:normAutofit fontScale="85000" lnSpcReduction="20000"/>
          </a:bodyPr>
          <a:lstStyle/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Specializuotos pagalbos centras – Naujoji Akmenė, </a:t>
            </a:r>
            <a:r>
              <a:rPr lang="lt-LT" sz="30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Jodelės</a:t>
            </a:r>
            <a:r>
              <a:rPr lang="lt-LT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g. 6. (buvusios muzikos mokyklos pastatas).</a:t>
            </a:r>
          </a:p>
          <a:p>
            <a:pPr marL="0" lvl="0" indent="0" algn="just">
              <a:lnSpc>
                <a:spcPct val="107000"/>
              </a:lnSpc>
              <a:buNone/>
            </a:pPr>
            <a:r>
              <a:rPr lang="lt-LT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Apsaugotas būstas – Naujoji Akmenė.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Savarankiško gyvenimo namai senyvo amžiaus asmenims – S. Daukanto g. 7, Akmenė.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Socialinės dirbtuvės/užimtumo centras  - S.  Daukanto g. 7, Akmenė.</a:t>
            </a:r>
          </a:p>
          <a:p>
            <a:pPr marL="0" lv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3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Grupinio gyvenimo namai – S. Daukanto 7, Akmenė.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714498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C671BB4-C60D-88AD-7AF3-A4D3C08D2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324909"/>
            <a:ext cx="9601196" cy="1303867"/>
          </a:xfrm>
        </p:spPr>
        <p:txBody>
          <a:bodyPr>
            <a:normAutofit/>
          </a:bodyPr>
          <a:lstStyle/>
          <a:p>
            <a:pPr algn="ctr"/>
            <a:r>
              <a:rPr lang="lt-LT" sz="36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Schema</a:t>
            </a:r>
            <a:endParaRPr lang="lt-LT" sz="3600" dirty="0"/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F7A8FDB0-21D1-EBA1-CB53-58629F140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452" y="1228725"/>
            <a:ext cx="7933096" cy="4986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177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507D1A2-8B88-BF0C-D548-1A72607E2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GRUPINIO GYVENIMO NAMŲ PAVYZDŽIAI</a:t>
            </a:r>
            <a:b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t-LT" dirty="0"/>
          </a:p>
        </p:txBody>
      </p:sp>
      <p:pic>
        <p:nvPicPr>
          <p:cNvPr id="1026" name="Picture 2" descr="Grupinio gyvenimo namų projekto vizualizacija - vieno aukšto namas su keturšlaičiu stogu. pusė namo apkalta lentelėmis, kita pusė - skalūno daailylentėmis. Matyti du langai. Namas stovi pievoje, toliau fone - medžiai.">
            <a:extLst>
              <a:ext uri="{FF2B5EF4-FFF2-40B4-BE49-F238E27FC236}">
                <a16:creationId xmlns:a16="http://schemas.microsoft.com/office/drawing/2014/main" id="{C3DD9803-6248-4759-A6B7-47AAA2B4F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3" y="1672165"/>
            <a:ext cx="8358187" cy="4603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8776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4">
            <a:extLst>
              <a:ext uri="{FF2B5EF4-FFF2-40B4-BE49-F238E27FC236}">
                <a16:creationId xmlns:a16="http://schemas.microsoft.com/office/drawing/2014/main" id="{320BBDA4-85DB-13AA-A137-60003C6FE1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735" y="1765738"/>
            <a:ext cx="9164530" cy="4295874"/>
          </a:xfrm>
          <a:prstGeom prst="rect">
            <a:avLst/>
          </a:prstGeom>
        </p:spPr>
      </p:pic>
      <p:sp>
        <p:nvSpPr>
          <p:cNvPr id="3" name="Pavadinimas 1">
            <a:extLst>
              <a:ext uri="{FF2B5EF4-FFF2-40B4-BE49-F238E27FC236}">
                <a16:creationId xmlns:a16="http://schemas.microsoft.com/office/drawing/2014/main" id="{B1A7BDCC-31E7-ED9A-400C-0858D2B0A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</p:spPr>
        <p:txBody>
          <a:bodyPr/>
          <a:lstStyle/>
          <a:p>
            <a:r>
              <a:rPr lang="lt-LT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GRUPINIO GYVENIMO NAMŲ PAVYZDŽIAI</a:t>
            </a:r>
            <a:br>
              <a:rPr lang="lt-LT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0098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746C8DE-414D-3434-2265-2D84159EB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98" y="433492"/>
            <a:ext cx="11296357" cy="1303867"/>
          </a:xfrm>
        </p:spPr>
        <p:txBody>
          <a:bodyPr>
            <a:normAutofit/>
          </a:bodyPr>
          <a:lstStyle/>
          <a:p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PIRMO AUKŠTO PATALPŲ PLANAS</a:t>
            </a: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8631DB9B-C90C-1756-BA55-8E193B27B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064" y="1374679"/>
            <a:ext cx="7603442" cy="496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626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0A37518-3A0A-931E-6D1A-A0D0646E5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45589"/>
            <a:ext cx="9601196" cy="851094"/>
          </a:xfrm>
        </p:spPr>
        <p:txBody>
          <a:bodyPr>
            <a:normAutofit fontScale="90000"/>
          </a:bodyPr>
          <a:lstStyle/>
          <a:p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VšĮ NAUJOSIOS AKMENĖS LIGONINĖ – SVEIKATOS CENTRAS (I A.)</a:t>
            </a: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B11FE2ED-9390-7615-E876-01969342CA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314" y="1681092"/>
            <a:ext cx="8135815" cy="4691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7907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urinio vietos rezervavimo ženklas 5">
            <a:extLst>
              <a:ext uri="{FF2B5EF4-FFF2-40B4-BE49-F238E27FC236}">
                <a16:creationId xmlns:a16="http://schemas.microsoft.com/office/drawing/2014/main" id="{C64CE58B-C1CD-2A48-D787-955D7EFA62E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144" y="1596683"/>
            <a:ext cx="8415460" cy="4726795"/>
          </a:xfrm>
        </p:spPr>
      </p:pic>
      <p:sp>
        <p:nvSpPr>
          <p:cNvPr id="9" name="Pavadinimas 1">
            <a:extLst>
              <a:ext uri="{FF2B5EF4-FFF2-40B4-BE49-F238E27FC236}">
                <a16:creationId xmlns:a16="http://schemas.microsoft.com/office/drawing/2014/main" id="{EE5F92F1-FC88-FA46-D782-C6903FCA5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2" y="745589"/>
            <a:ext cx="9601196" cy="851094"/>
          </a:xfrm>
        </p:spPr>
        <p:txBody>
          <a:bodyPr>
            <a:normAutofit fontScale="90000"/>
          </a:bodyPr>
          <a:lstStyle/>
          <a:p>
            <a:r>
              <a:rPr lang="lt-LT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VšĮ NAUJOSIOS AKMENĖS LIGONINĖ – SVEIKATOS CENTRAS (II A.)</a:t>
            </a:r>
          </a:p>
        </p:txBody>
      </p:sp>
    </p:spTree>
    <p:extLst>
      <p:ext uri="{BB962C8B-B14F-4D97-AF65-F5344CB8AC3E}">
        <p14:creationId xmlns:p14="http://schemas.microsoft.com/office/powerpoint/2010/main" val="26384219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amtinė">
  <a:themeElements>
    <a:clrScheme name="Gamtinė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Gamtinė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Gamtinė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175</TotalTime>
  <Words>378</Words>
  <Application>Microsoft Office PowerPoint</Application>
  <PresentationFormat>Plačiaekranė</PresentationFormat>
  <Paragraphs>31</Paragraphs>
  <Slides>11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11</vt:i4>
      </vt:variant>
    </vt:vector>
  </HeadingPairs>
  <TitlesOfParts>
    <vt:vector size="16" baseType="lpstr">
      <vt:lpstr>Arial</vt:lpstr>
      <vt:lpstr>Calibri</vt:lpstr>
      <vt:lpstr>Garamond</vt:lpstr>
      <vt:lpstr>Times New Roman</vt:lpstr>
      <vt:lpstr>Gamtinė</vt:lpstr>
      <vt:lpstr>SOCIALINIŲ PASLAUGŲ PLĖTRA  AKMENĖS  RAJONO SAVIVALDYBĖJE </vt:lpstr>
      <vt:lpstr>PER REGIONINĘ PAŽANGOS PRIEMONĘ IR 2021-2027 M. ES FONDŲ INVESTICIJŲ PROGRAMĄ BUS INVESTUOJAMA Į ŠIAS SOCIALINIŲ PASLAUGŲ KRYPTIS:</vt:lpstr>
      <vt:lpstr>AKMENĖS RAJONO SAVIVALDYBĖ PLANUOJA</vt:lpstr>
      <vt:lpstr>PLANUOJAMOS INFRASTRUKTŪROS PASKIRTIS </vt:lpstr>
      <vt:lpstr>PLANUOJAMAS TERITORINIS PASLAUGŲ IŠDĖSTYMAS</vt:lpstr>
      <vt:lpstr>Schema</vt:lpstr>
      <vt:lpstr>GRUPINIO GYVENIMO NAMŲ PAVYZDŽIAI </vt:lpstr>
      <vt:lpstr>GRUPINIO GYVENIMO NAMŲ PAVYZDŽIAI </vt:lpstr>
      <vt:lpstr>PIRMO AUKŠTO PATALPŲ PLANAS</vt:lpstr>
      <vt:lpstr>VšĮ NAUJOSIOS AKMENĖS LIGONINĖ – SVEIKATOS CENTRAS (I A.)</vt:lpstr>
      <vt:lpstr>VšĮ NAUJOSIOS AKMENĖS LIGONINĖ – SVEIKATOS CENTRAS (II A.)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SOCIALINIŲ PASLAUGŲ PLĖTRA AKMENĖS  RAJONE </dc:title>
  <dc:creator>S.Gintauskiene</dc:creator>
  <cp:lastModifiedBy>S.Gintauskiene</cp:lastModifiedBy>
  <cp:revision>21</cp:revision>
  <dcterms:created xsi:type="dcterms:W3CDTF">2024-04-23T10:15:31Z</dcterms:created>
  <dcterms:modified xsi:type="dcterms:W3CDTF">2024-04-24T11:22:58Z</dcterms:modified>
</cp:coreProperties>
</file>